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58" r:id="rId4"/>
    <p:sldId id="259" r:id="rId5"/>
    <p:sldId id="263" r:id="rId6"/>
    <p:sldId id="260" r:id="rId7"/>
    <p:sldId id="261" r:id="rId8"/>
    <p:sldId id="262" r:id="rId9"/>
  </p:sldIdLst>
  <p:sldSz cx="12192000" cy="6858000"/>
  <p:notesSz cx="6858000" cy="9144000"/>
  <p:defaultTextStyle>
    <a:defPPr>
      <a:defRPr lang="sl-S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7" autoAdjust="0"/>
    <p:restoredTop sz="94660"/>
  </p:normalViewPr>
  <p:slideViewPr>
    <p:cSldViewPr snapToGrid="0">
      <p:cViewPr varScale="1">
        <p:scale>
          <a:sx n="44" d="100"/>
          <a:sy n="44" d="100"/>
        </p:scale>
        <p:origin x="163"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Označba mesta glav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sl-SI"/>
          </a:p>
        </p:txBody>
      </p:sp>
      <p:sp>
        <p:nvSpPr>
          <p:cNvPr id="3" name="Označba mesta datum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69B869-4851-4509-B84F-AC39268EA5B7}" type="datetimeFigureOut">
              <a:rPr lang="sl-SI" smtClean="0"/>
              <a:t>14. 01. 2018</a:t>
            </a:fld>
            <a:endParaRPr lang="sl-SI"/>
          </a:p>
        </p:txBody>
      </p:sp>
      <p:sp>
        <p:nvSpPr>
          <p:cNvPr id="4" name="Označba mesta stranske slik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sl-SI"/>
          </a:p>
        </p:txBody>
      </p:sp>
      <p:sp>
        <p:nvSpPr>
          <p:cNvPr id="5" name="Označba mesta opomb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sl-SI"/>
              <a:t>Uredite sloge besedila matrice</a:t>
            </a:r>
          </a:p>
          <a:p>
            <a:pPr lvl="1"/>
            <a:r>
              <a:rPr lang="sl-SI"/>
              <a:t>Druga raven</a:t>
            </a:r>
          </a:p>
          <a:p>
            <a:pPr lvl="2"/>
            <a:r>
              <a:rPr lang="sl-SI"/>
              <a:t>Tretja raven</a:t>
            </a:r>
          </a:p>
          <a:p>
            <a:pPr lvl="3"/>
            <a:r>
              <a:rPr lang="sl-SI"/>
              <a:t>Četrta raven</a:t>
            </a:r>
          </a:p>
          <a:p>
            <a:pPr lvl="4"/>
            <a:r>
              <a:rPr lang="sl-SI"/>
              <a:t>Peta raven</a:t>
            </a:r>
          </a:p>
        </p:txBody>
      </p:sp>
      <p:sp>
        <p:nvSpPr>
          <p:cNvPr id="6" name="Označba mesta no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sl-SI"/>
          </a:p>
        </p:txBody>
      </p:sp>
      <p:sp>
        <p:nvSpPr>
          <p:cNvPr id="7" name="Označba mesta številke diapoz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C68211-2926-4372-A197-B6A74B517006}" type="slidenum">
              <a:rPr lang="sl-SI" smtClean="0"/>
              <a:t>‹#›</a:t>
            </a:fld>
            <a:endParaRPr lang="sl-SI"/>
          </a:p>
        </p:txBody>
      </p:sp>
    </p:spTree>
    <p:extLst>
      <p:ext uri="{BB962C8B-B14F-4D97-AF65-F5344CB8AC3E}">
        <p14:creationId xmlns:p14="http://schemas.microsoft.com/office/powerpoint/2010/main" val="1155439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www.yelp.com/faq#recommended_reviews" TargetMode="External"/><Relationship Id="rId3" Type="http://schemas.openxmlformats.org/officeDocument/2006/relationships/hyperlink" Target="https://www.yelp.com/events" TargetMode="External"/><Relationship Id="rId7" Type="http://schemas.openxmlformats.org/officeDocument/2006/relationships/hyperlink" Target="https://www.yelp-support.com/article/What-is-Yelp-s-recommendation-software?l=en_US" TargetMode="External"/><Relationship Id="rId12" Type="http://schemas.openxmlformats.org/officeDocument/2006/relationships/hyperlink" Target="https://www.yelp.com/local_yelp"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s://biz.yelp.com/?hl=en_US" TargetMode="External"/><Relationship Id="rId11" Type="http://schemas.openxmlformats.org/officeDocument/2006/relationships/hyperlink" Target="https://www.yelp.com/mobile" TargetMode="External"/><Relationship Id="rId5" Type="http://schemas.openxmlformats.org/officeDocument/2006/relationships/hyperlink" Target="https://www.yelp.com/talk" TargetMode="External"/><Relationship Id="rId10" Type="http://schemas.openxmlformats.org/officeDocument/2006/relationships/hyperlink" Target="https://play.google.com/store/apps/details?id=com.yelp.android&amp;referrer=utm_source%3Dyelp-web%26utm_medium%3Dabout%26utm_campaign%3Dyelpmobile&amp;hl=en" TargetMode="External"/><Relationship Id="rId4" Type="http://schemas.openxmlformats.org/officeDocument/2006/relationships/hyperlink" Target="https://www.yelp.com/list_search" TargetMode="External"/><Relationship Id="rId9" Type="http://schemas.openxmlformats.org/officeDocument/2006/relationships/hyperlink" Target="http://itunes.apple.com/US/app/yelp/id284910350?mt=8&amp;uo=4"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značba mesta stranske slike 1"/>
          <p:cNvSpPr>
            <a:spLocks noGrp="1" noRot="1" noChangeAspect="1"/>
          </p:cNvSpPr>
          <p:nvPr>
            <p:ph type="sldImg"/>
          </p:nvPr>
        </p:nvSpPr>
        <p:spPr/>
      </p:sp>
      <p:sp>
        <p:nvSpPr>
          <p:cNvPr id="3" name="Označba mesta opomb 2"/>
          <p:cNvSpPr>
            <a:spLocks noGrp="1"/>
          </p:cNvSpPr>
          <p:nvPr>
            <p:ph type="body" idx="1"/>
          </p:nvPr>
        </p:nvSpPr>
        <p:spPr/>
        <p:txBody>
          <a:bodyPr/>
          <a:lstStyle/>
          <a:p>
            <a:r>
              <a:rPr lang="en-US" b="1" dirty="0"/>
              <a:t>10 Things You Should Know About Yelp </a:t>
            </a:r>
          </a:p>
          <a:p>
            <a:r>
              <a:rPr lang="en-US" dirty="0"/>
              <a:t>Yelp was founded in </a:t>
            </a:r>
            <a:r>
              <a:rPr lang="en-US" i="1" dirty="0"/>
              <a:t>2004</a:t>
            </a:r>
            <a:r>
              <a:rPr lang="en-US" dirty="0"/>
              <a:t> to help people find great local businesses like dentists, hair stylists and mechanics. </a:t>
            </a:r>
          </a:p>
          <a:p>
            <a:r>
              <a:rPr lang="en-US" dirty="0"/>
              <a:t>Yelp had a monthly average of 30 million unique visitors who visited Yelp via the Yelp app and 74 million unique visitors who visited Yelp via mobile web in Q3 2017.* </a:t>
            </a:r>
          </a:p>
          <a:p>
            <a:r>
              <a:rPr lang="en-US" dirty="0"/>
              <a:t>Yelpers have written more than 142 million reviews by the end of Q3 2017 </a:t>
            </a:r>
          </a:p>
          <a:p>
            <a:r>
              <a:rPr lang="en-US" dirty="0"/>
              <a:t>In addition to reviews, you can use Yelp to find </a:t>
            </a:r>
            <a:r>
              <a:rPr lang="en-US" dirty="0">
                <a:hlinkClick r:id="rId3"/>
              </a:rPr>
              <a:t>events</a:t>
            </a:r>
            <a:r>
              <a:rPr lang="en-US" dirty="0"/>
              <a:t>, </a:t>
            </a:r>
            <a:r>
              <a:rPr lang="en-US" dirty="0">
                <a:hlinkClick r:id="rId4"/>
              </a:rPr>
              <a:t>lists</a:t>
            </a:r>
            <a:r>
              <a:rPr lang="en-US" dirty="0"/>
              <a:t> and to </a:t>
            </a:r>
            <a:r>
              <a:rPr lang="en-US" dirty="0">
                <a:hlinkClick r:id="rId5"/>
              </a:rPr>
              <a:t>talk</a:t>
            </a:r>
            <a:r>
              <a:rPr lang="en-US" dirty="0"/>
              <a:t> with other Yelpers. </a:t>
            </a:r>
          </a:p>
          <a:p>
            <a:r>
              <a:rPr lang="en-US" dirty="0"/>
              <a:t>Every business owner (or manager) can setup a </a:t>
            </a:r>
            <a:r>
              <a:rPr lang="en-US" dirty="0">
                <a:hlinkClick r:id="rId6"/>
              </a:rPr>
              <a:t>free account</a:t>
            </a:r>
            <a:r>
              <a:rPr lang="en-US" dirty="0"/>
              <a:t> to post photos and message their customers. </a:t>
            </a:r>
          </a:p>
          <a:p>
            <a:r>
              <a:rPr lang="en-US" dirty="0"/>
              <a:t>Yelp makes money by </a:t>
            </a:r>
            <a:r>
              <a:rPr lang="en-US" b="1" dirty="0"/>
              <a:t>selling ads</a:t>
            </a:r>
            <a:r>
              <a:rPr lang="en-US" dirty="0"/>
              <a:t> to local businesses - you’ll see these clearly labeled "Yelp Ads" around the site. </a:t>
            </a:r>
          </a:p>
          <a:p>
            <a:r>
              <a:rPr lang="en-US" dirty="0"/>
              <a:t>Paying advertisers can never change or re-order their reviews. </a:t>
            </a:r>
          </a:p>
          <a:p>
            <a:r>
              <a:rPr lang="en-US" dirty="0"/>
              <a:t>Yelp uses </a:t>
            </a:r>
            <a:r>
              <a:rPr lang="en-US" dirty="0">
                <a:hlinkClick r:id="rId7"/>
              </a:rPr>
              <a:t>automated software</a:t>
            </a:r>
            <a:r>
              <a:rPr lang="en-US" dirty="0"/>
              <a:t> to recommend the most helpful and reliable reviews for the Yelp community among the millions we get. The software looks at dozens of different signals, including various measures of quality, reliability, and activity on Yelp. The process has nothing to do with whether a business advertises on Yelp or not. </a:t>
            </a:r>
            <a:r>
              <a:rPr lang="en-US" dirty="0">
                <a:hlinkClick r:id="rId8"/>
              </a:rPr>
              <a:t>Learn more here.</a:t>
            </a:r>
            <a:r>
              <a:rPr lang="en-US" dirty="0"/>
              <a:t> </a:t>
            </a:r>
          </a:p>
          <a:p>
            <a:r>
              <a:rPr lang="en-US" dirty="0"/>
              <a:t>You can access Yelp via </a:t>
            </a:r>
            <a:r>
              <a:rPr lang="en-US" dirty="0">
                <a:hlinkClick r:id="rId9"/>
              </a:rPr>
              <a:t>iPhone</a:t>
            </a:r>
            <a:r>
              <a:rPr lang="en-US" dirty="0"/>
              <a:t>, </a:t>
            </a:r>
            <a:r>
              <a:rPr lang="en-US" dirty="0">
                <a:hlinkClick r:id="rId10"/>
              </a:rPr>
              <a:t>Android</a:t>
            </a:r>
            <a:r>
              <a:rPr lang="en-US" dirty="0"/>
              <a:t>, and more - see the full list of mobile apps </a:t>
            </a:r>
            <a:r>
              <a:rPr lang="en-US" dirty="0">
                <a:hlinkClick r:id="rId11"/>
              </a:rPr>
              <a:t>here</a:t>
            </a:r>
            <a:r>
              <a:rPr lang="en-US" dirty="0"/>
              <a:t>. </a:t>
            </a:r>
          </a:p>
          <a:p>
            <a:r>
              <a:rPr lang="en-US" dirty="0"/>
              <a:t>The </a:t>
            </a:r>
            <a:r>
              <a:rPr lang="en-US" dirty="0">
                <a:hlinkClick r:id="rId12"/>
              </a:rPr>
              <a:t>Local Yelp</a:t>
            </a:r>
            <a:r>
              <a:rPr lang="en-US" dirty="0"/>
              <a:t> brings locals updates on the latest and greatest business openings &amp; other happenings. </a:t>
            </a:r>
          </a:p>
          <a:p>
            <a:endParaRPr lang="sl-SI" dirty="0"/>
          </a:p>
        </p:txBody>
      </p:sp>
      <p:sp>
        <p:nvSpPr>
          <p:cNvPr id="4" name="Označba mesta številke diapozitiva 3"/>
          <p:cNvSpPr>
            <a:spLocks noGrp="1"/>
          </p:cNvSpPr>
          <p:nvPr>
            <p:ph type="sldNum" sz="quarter" idx="10"/>
          </p:nvPr>
        </p:nvSpPr>
        <p:spPr/>
        <p:txBody>
          <a:bodyPr/>
          <a:lstStyle/>
          <a:p>
            <a:fld id="{55C68211-2926-4372-A197-B6A74B517006}" type="slidenum">
              <a:rPr lang="sl-SI" smtClean="0"/>
              <a:t>3</a:t>
            </a:fld>
            <a:endParaRPr lang="sl-SI"/>
          </a:p>
        </p:txBody>
      </p:sp>
    </p:spTree>
    <p:extLst>
      <p:ext uri="{BB962C8B-B14F-4D97-AF65-F5344CB8AC3E}">
        <p14:creationId xmlns:p14="http://schemas.microsoft.com/office/powerpoint/2010/main" val="31132895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Naslovni diapozitiv">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B75C5003-D4F5-41CE-80C4-5D1F1E9AAC51}"/>
              </a:ext>
            </a:extLst>
          </p:cNvPr>
          <p:cNvSpPr>
            <a:spLocks noGrp="1"/>
          </p:cNvSpPr>
          <p:nvPr>
            <p:ph type="ctrTitle"/>
          </p:nvPr>
        </p:nvSpPr>
        <p:spPr>
          <a:xfrm>
            <a:off x="1524000" y="1122363"/>
            <a:ext cx="9144000" cy="2387600"/>
          </a:xfrm>
        </p:spPr>
        <p:txBody>
          <a:bodyPr anchor="b"/>
          <a:lstStyle>
            <a:lvl1pPr algn="ctr">
              <a:defRPr sz="6000"/>
            </a:lvl1pPr>
          </a:lstStyle>
          <a:p>
            <a:r>
              <a:rPr lang="sl-SI"/>
              <a:t>Kliknite, če želite urediti slog naslova matrice</a:t>
            </a:r>
          </a:p>
        </p:txBody>
      </p:sp>
      <p:sp>
        <p:nvSpPr>
          <p:cNvPr id="3" name="Podnaslov 2">
            <a:extLst>
              <a:ext uri="{FF2B5EF4-FFF2-40B4-BE49-F238E27FC236}">
                <a16:creationId xmlns:a16="http://schemas.microsoft.com/office/drawing/2014/main" id="{1EAC627F-0AF8-42EE-A678-0D440C0224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sl-SI"/>
              <a:t>Kliknite, če želite urediti slog podnaslova matrice</a:t>
            </a:r>
          </a:p>
        </p:txBody>
      </p:sp>
      <p:sp>
        <p:nvSpPr>
          <p:cNvPr id="4" name="Označba mesta datuma 3">
            <a:extLst>
              <a:ext uri="{FF2B5EF4-FFF2-40B4-BE49-F238E27FC236}">
                <a16:creationId xmlns:a16="http://schemas.microsoft.com/office/drawing/2014/main" id="{D518CC62-4C84-4F98-A9BE-9F965F342A5F}"/>
              </a:ext>
            </a:extLst>
          </p:cNvPr>
          <p:cNvSpPr>
            <a:spLocks noGrp="1"/>
          </p:cNvSpPr>
          <p:nvPr>
            <p:ph type="dt" sz="half" idx="10"/>
          </p:nvPr>
        </p:nvSpPr>
        <p:spPr/>
        <p:txBody>
          <a:bodyPr/>
          <a:lstStyle/>
          <a:p>
            <a:fld id="{17799C93-BA01-4D84-BE00-E924EAF788E7}" type="datetimeFigureOut">
              <a:rPr lang="sl-SI" smtClean="0"/>
              <a:t>14. 01. 2018</a:t>
            </a:fld>
            <a:endParaRPr lang="sl-SI"/>
          </a:p>
        </p:txBody>
      </p:sp>
      <p:sp>
        <p:nvSpPr>
          <p:cNvPr id="5" name="Označba mesta noge 4">
            <a:extLst>
              <a:ext uri="{FF2B5EF4-FFF2-40B4-BE49-F238E27FC236}">
                <a16:creationId xmlns:a16="http://schemas.microsoft.com/office/drawing/2014/main" id="{ED621AB8-F401-41A9-8467-BA4D3C597870}"/>
              </a:ext>
            </a:extLst>
          </p:cNvPr>
          <p:cNvSpPr>
            <a:spLocks noGrp="1"/>
          </p:cNvSpPr>
          <p:nvPr>
            <p:ph type="ftr" sz="quarter" idx="11"/>
          </p:nvPr>
        </p:nvSpPr>
        <p:spPr/>
        <p:txBody>
          <a:bodyPr/>
          <a:lstStyle/>
          <a:p>
            <a:endParaRPr lang="sl-SI"/>
          </a:p>
        </p:txBody>
      </p:sp>
      <p:sp>
        <p:nvSpPr>
          <p:cNvPr id="6" name="Označba mesta številke diapozitiva 5">
            <a:extLst>
              <a:ext uri="{FF2B5EF4-FFF2-40B4-BE49-F238E27FC236}">
                <a16:creationId xmlns:a16="http://schemas.microsoft.com/office/drawing/2014/main" id="{6F2924DC-21B1-4C39-866A-1AB96FD797F2}"/>
              </a:ext>
            </a:extLst>
          </p:cNvPr>
          <p:cNvSpPr>
            <a:spLocks noGrp="1"/>
          </p:cNvSpPr>
          <p:nvPr>
            <p:ph type="sldNum" sz="quarter" idx="12"/>
          </p:nvPr>
        </p:nvSpPr>
        <p:spPr/>
        <p:txBody>
          <a:bodyPr/>
          <a:lstStyle/>
          <a:p>
            <a:fld id="{4382661E-8BCF-41B2-AAA1-96F9C2E73080}" type="slidenum">
              <a:rPr lang="sl-SI" smtClean="0"/>
              <a:t>‹#›</a:t>
            </a:fld>
            <a:endParaRPr lang="sl-SI"/>
          </a:p>
        </p:txBody>
      </p:sp>
    </p:spTree>
    <p:extLst>
      <p:ext uri="{BB962C8B-B14F-4D97-AF65-F5344CB8AC3E}">
        <p14:creationId xmlns:p14="http://schemas.microsoft.com/office/powerpoint/2010/main" val="2033638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Naslov in navpično besedilo">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8077C6D3-C23A-4358-8B09-48723D04870D}"/>
              </a:ext>
            </a:extLst>
          </p:cNvPr>
          <p:cNvSpPr>
            <a:spLocks noGrp="1"/>
          </p:cNvSpPr>
          <p:nvPr>
            <p:ph type="title"/>
          </p:nvPr>
        </p:nvSpPr>
        <p:spPr/>
        <p:txBody>
          <a:bodyPr/>
          <a:lstStyle/>
          <a:p>
            <a:r>
              <a:rPr lang="sl-SI"/>
              <a:t>Kliknite, če želite urediti slog naslova matrice</a:t>
            </a:r>
          </a:p>
        </p:txBody>
      </p:sp>
      <p:sp>
        <p:nvSpPr>
          <p:cNvPr id="3" name="Označba mesta navpičnega besedila 2">
            <a:extLst>
              <a:ext uri="{FF2B5EF4-FFF2-40B4-BE49-F238E27FC236}">
                <a16:creationId xmlns:a16="http://schemas.microsoft.com/office/drawing/2014/main" id="{F0FB6996-23C5-44F6-A292-8E11FFB6BC89}"/>
              </a:ext>
            </a:extLst>
          </p:cNvPr>
          <p:cNvSpPr>
            <a:spLocks noGrp="1"/>
          </p:cNvSpPr>
          <p:nvPr>
            <p:ph type="body" orient="vert" idx="1"/>
          </p:nvPr>
        </p:nvSpPr>
        <p:spPr/>
        <p:txBody>
          <a:bodyPr vert="eaVert"/>
          <a:lstStyle/>
          <a:p>
            <a:pPr lvl="0"/>
            <a:r>
              <a:rPr lang="sl-SI"/>
              <a:t>Uredite sloge besedila matrice</a:t>
            </a:r>
          </a:p>
          <a:p>
            <a:pPr lvl="1"/>
            <a:r>
              <a:rPr lang="sl-SI"/>
              <a:t>Druga raven</a:t>
            </a:r>
          </a:p>
          <a:p>
            <a:pPr lvl="2"/>
            <a:r>
              <a:rPr lang="sl-SI"/>
              <a:t>Tretja raven</a:t>
            </a:r>
          </a:p>
          <a:p>
            <a:pPr lvl="3"/>
            <a:r>
              <a:rPr lang="sl-SI"/>
              <a:t>Četrta raven</a:t>
            </a:r>
          </a:p>
          <a:p>
            <a:pPr lvl="4"/>
            <a:r>
              <a:rPr lang="sl-SI"/>
              <a:t>Peta raven</a:t>
            </a:r>
          </a:p>
        </p:txBody>
      </p:sp>
      <p:sp>
        <p:nvSpPr>
          <p:cNvPr id="4" name="Označba mesta datuma 3">
            <a:extLst>
              <a:ext uri="{FF2B5EF4-FFF2-40B4-BE49-F238E27FC236}">
                <a16:creationId xmlns:a16="http://schemas.microsoft.com/office/drawing/2014/main" id="{566F5AC9-57AD-4334-9BC8-D8F8A544A52D}"/>
              </a:ext>
            </a:extLst>
          </p:cNvPr>
          <p:cNvSpPr>
            <a:spLocks noGrp="1"/>
          </p:cNvSpPr>
          <p:nvPr>
            <p:ph type="dt" sz="half" idx="10"/>
          </p:nvPr>
        </p:nvSpPr>
        <p:spPr/>
        <p:txBody>
          <a:bodyPr/>
          <a:lstStyle/>
          <a:p>
            <a:fld id="{17799C93-BA01-4D84-BE00-E924EAF788E7}" type="datetimeFigureOut">
              <a:rPr lang="sl-SI" smtClean="0"/>
              <a:t>14. 01. 2018</a:t>
            </a:fld>
            <a:endParaRPr lang="sl-SI"/>
          </a:p>
        </p:txBody>
      </p:sp>
      <p:sp>
        <p:nvSpPr>
          <p:cNvPr id="5" name="Označba mesta noge 4">
            <a:extLst>
              <a:ext uri="{FF2B5EF4-FFF2-40B4-BE49-F238E27FC236}">
                <a16:creationId xmlns:a16="http://schemas.microsoft.com/office/drawing/2014/main" id="{97E81741-04ED-4184-B756-FBDD766F0662}"/>
              </a:ext>
            </a:extLst>
          </p:cNvPr>
          <p:cNvSpPr>
            <a:spLocks noGrp="1"/>
          </p:cNvSpPr>
          <p:nvPr>
            <p:ph type="ftr" sz="quarter" idx="11"/>
          </p:nvPr>
        </p:nvSpPr>
        <p:spPr/>
        <p:txBody>
          <a:bodyPr/>
          <a:lstStyle/>
          <a:p>
            <a:endParaRPr lang="sl-SI"/>
          </a:p>
        </p:txBody>
      </p:sp>
      <p:sp>
        <p:nvSpPr>
          <p:cNvPr id="6" name="Označba mesta številke diapozitiva 5">
            <a:extLst>
              <a:ext uri="{FF2B5EF4-FFF2-40B4-BE49-F238E27FC236}">
                <a16:creationId xmlns:a16="http://schemas.microsoft.com/office/drawing/2014/main" id="{8C3CA3E8-6A94-4286-AE42-BE26730FA81B}"/>
              </a:ext>
            </a:extLst>
          </p:cNvPr>
          <p:cNvSpPr>
            <a:spLocks noGrp="1"/>
          </p:cNvSpPr>
          <p:nvPr>
            <p:ph type="sldNum" sz="quarter" idx="12"/>
          </p:nvPr>
        </p:nvSpPr>
        <p:spPr/>
        <p:txBody>
          <a:bodyPr/>
          <a:lstStyle/>
          <a:p>
            <a:fld id="{4382661E-8BCF-41B2-AAA1-96F9C2E73080}" type="slidenum">
              <a:rPr lang="sl-SI" smtClean="0"/>
              <a:t>‹#›</a:t>
            </a:fld>
            <a:endParaRPr lang="sl-SI"/>
          </a:p>
        </p:txBody>
      </p:sp>
    </p:spTree>
    <p:extLst>
      <p:ext uri="{BB962C8B-B14F-4D97-AF65-F5344CB8AC3E}">
        <p14:creationId xmlns:p14="http://schemas.microsoft.com/office/powerpoint/2010/main" val="3006495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Navpični naslov in besedilo">
    <p:spTree>
      <p:nvGrpSpPr>
        <p:cNvPr id="1" name=""/>
        <p:cNvGrpSpPr/>
        <p:nvPr/>
      </p:nvGrpSpPr>
      <p:grpSpPr>
        <a:xfrm>
          <a:off x="0" y="0"/>
          <a:ext cx="0" cy="0"/>
          <a:chOff x="0" y="0"/>
          <a:chExt cx="0" cy="0"/>
        </a:xfrm>
      </p:grpSpPr>
      <p:sp>
        <p:nvSpPr>
          <p:cNvPr id="2" name="Navpični naslov 1">
            <a:extLst>
              <a:ext uri="{FF2B5EF4-FFF2-40B4-BE49-F238E27FC236}">
                <a16:creationId xmlns:a16="http://schemas.microsoft.com/office/drawing/2014/main" id="{3969A62D-2C9B-4844-A721-8FA6BF9F6E71}"/>
              </a:ext>
            </a:extLst>
          </p:cNvPr>
          <p:cNvSpPr>
            <a:spLocks noGrp="1"/>
          </p:cNvSpPr>
          <p:nvPr>
            <p:ph type="title" orient="vert"/>
          </p:nvPr>
        </p:nvSpPr>
        <p:spPr>
          <a:xfrm>
            <a:off x="8724900" y="365125"/>
            <a:ext cx="2628900" cy="5811838"/>
          </a:xfrm>
        </p:spPr>
        <p:txBody>
          <a:bodyPr vert="eaVert"/>
          <a:lstStyle/>
          <a:p>
            <a:r>
              <a:rPr lang="sl-SI"/>
              <a:t>Kliknite, če želite urediti slog naslova matrice</a:t>
            </a:r>
          </a:p>
        </p:txBody>
      </p:sp>
      <p:sp>
        <p:nvSpPr>
          <p:cNvPr id="3" name="Označba mesta navpičnega besedila 2">
            <a:extLst>
              <a:ext uri="{FF2B5EF4-FFF2-40B4-BE49-F238E27FC236}">
                <a16:creationId xmlns:a16="http://schemas.microsoft.com/office/drawing/2014/main" id="{020928F7-9E7C-4257-9569-968838B17CAD}"/>
              </a:ext>
            </a:extLst>
          </p:cNvPr>
          <p:cNvSpPr>
            <a:spLocks noGrp="1"/>
          </p:cNvSpPr>
          <p:nvPr>
            <p:ph type="body" orient="vert" idx="1"/>
          </p:nvPr>
        </p:nvSpPr>
        <p:spPr>
          <a:xfrm>
            <a:off x="838200" y="365125"/>
            <a:ext cx="7734300" cy="5811838"/>
          </a:xfrm>
        </p:spPr>
        <p:txBody>
          <a:bodyPr vert="eaVert"/>
          <a:lstStyle/>
          <a:p>
            <a:pPr lvl="0"/>
            <a:r>
              <a:rPr lang="sl-SI"/>
              <a:t>Uredite sloge besedila matrice</a:t>
            </a:r>
          </a:p>
          <a:p>
            <a:pPr lvl="1"/>
            <a:r>
              <a:rPr lang="sl-SI"/>
              <a:t>Druga raven</a:t>
            </a:r>
          </a:p>
          <a:p>
            <a:pPr lvl="2"/>
            <a:r>
              <a:rPr lang="sl-SI"/>
              <a:t>Tretja raven</a:t>
            </a:r>
          </a:p>
          <a:p>
            <a:pPr lvl="3"/>
            <a:r>
              <a:rPr lang="sl-SI"/>
              <a:t>Četrta raven</a:t>
            </a:r>
          </a:p>
          <a:p>
            <a:pPr lvl="4"/>
            <a:r>
              <a:rPr lang="sl-SI"/>
              <a:t>Peta raven</a:t>
            </a:r>
          </a:p>
        </p:txBody>
      </p:sp>
      <p:sp>
        <p:nvSpPr>
          <p:cNvPr id="4" name="Označba mesta datuma 3">
            <a:extLst>
              <a:ext uri="{FF2B5EF4-FFF2-40B4-BE49-F238E27FC236}">
                <a16:creationId xmlns:a16="http://schemas.microsoft.com/office/drawing/2014/main" id="{BB3F3097-F441-4ED1-9361-E3B5110B71CA}"/>
              </a:ext>
            </a:extLst>
          </p:cNvPr>
          <p:cNvSpPr>
            <a:spLocks noGrp="1"/>
          </p:cNvSpPr>
          <p:nvPr>
            <p:ph type="dt" sz="half" idx="10"/>
          </p:nvPr>
        </p:nvSpPr>
        <p:spPr/>
        <p:txBody>
          <a:bodyPr/>
          <a:lstStyle/>
          <a:p>
            <a:fld id="{17799C93-BA01-4D84-BE00-E924EAF788E7}" type="datetimeFigureOut">
              <a:rPr lang="sl-SI" smtClean="0"/>
              <a:t>14. 01. 2018</a:t>
            </a:fld>
            <a:endParaRPr lang="sl-SI"/>
          </a:p>
        </p:txBody>
      </p:sp>
      <p:sp>
        <p:nvSpPr>
          <p:cNvPr id="5" name="Označba mesta noge 4">
            <a:extLst>
              <a:ext uri="{FF2B5EF4-FFF2-40B4-BE49-F238E27FC236}">
                <a16:creationId xmlns:a16="http://schemas.microsoft.com/office/drawing/2014/main" id="{F116D67E-44B9-4124-83A0-89E2E6289E37}"/>
              </a:ext>
            </a:extLst>
          </p:cNvPr>
          <p:cNvSpPr>
            <a:spLocks noGrp="1"/>
          </p:cNvSpPr>
          <p:nvPr>
            <p:ph type="ftr" sz="quarter" idx="11"/>
          </p:nvPr>
        </p:nvSpPr>
        <p:spPr/>
        <p:txBody>
          <a:bodyPr/>
          <a:lstStyle/>
          <a:p>
            <a:endParaRPr lang="sl-SI"/>
          </a:p>
        </p:txBody>
      </p:sp>
      <p:sp>
        <p:nvSpPr>
          <p:cNvPr id="6" name="Označba mesta številke diapozitiva 5">
            <a:extLst>
              <a:ext uri="{FF2B5EF4-FFF2-40B4-BE49-F238E27FC236}">
                <a16:creationId xmlns:a16="http://schemas.microsoft.com/office/drawing/2014/main" id="{AE15B797-21C3-4D62-A643-B777CA644E53}"/>
              </a:ext>
            </a:extLst>
          </p:cNvPr>
          <p:cNvSpPr>
            <a:spLocks noGrp="1"/>
          </p:cNvSpPr>
          <p:nvPr>
            <p:ph type="sldNum" sz="quarter" idx="12"/>
          </p:nvPr>
        </p:nvSpPr>
        <p:spPr/>
        <p:txBody>
          <a:bodyPr/>
          <a:lstStyle/>
          <a:p>
            <a:fld id="{4382661E-8BCF-41B2-AAA1-96F9C2E73080}" type="slidenum">
              <a:rPr lang="sl-SI" smtClean="0"/>
              <a:t>‹#›</a:t>
            </a:fld>
            <a:endParaRPr lang="sl-SI"/>
          </a:p>
        </p:txBody>
      </p:sp>
    </p:spTree>
    <p:extLst>
      <p:ext uri="{BB962C8B-B14F-4D97-AF65-F5344CB8AC3E}">
        <p14:creationId xmlns:p14="http://schemas.microsoft.com/office/powerpoint/2010/main" val="282700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Naslov in vsebina">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E7987B9F-03FE-4951-BA6B-E1E902D72CF5}"/>
              </a:ext>
            </a:extLst>
          </p:cNvPr>
          <p:cNvSpPr>
            <a:spLocks noGrp="1"/>
          </p:cNvSpPr>
          <p:nvPr>
            <p:ph type="title"/>
          </p:nvPr>
        </p:nvSpPr>
        <p:spPr/>
        <p:txBody>
          <a:bodyPr/>
          <a:lstStyle/>
          <a:p>
            <a:r>
              <a:rPr lang="sl-SI"/>
              <a:t>Kliknite, če želite urediti slog naslova matrice</a:t>
            </a:r>
          </a:p>
        </p:txBody>
      </p:sp>
      <p:sp>
        <p:nvSpPr>
          <p:cNvPr id="3" name="Označba mesta vsebine 2">
            <a:extLst>
              <a:ext uri="{FF2B5EF4-FFF2-40B4-BE49-F238E27FC236}">
                <a16:creationId xmlns:a16="http://schemas.microsoft.com/office/drawing/2014/main" id="{F9E925AD-CEF1-4F4D-B5B1-FCB1E4C801A5}"/>
              </a:ext>
            </a:extLst>
          </p:cNvPr>
          <p:cNvSpPr>
            <a:spLocks noGrp="1"/>
          </p:cNvSpPr>
          <p:nvPr>
            <p:ph idx="1"/>
          </p:nvPr>
        </p:nvSpPr>
        <p:spPr/>
        <p:txBody>
          <a:bodyPr/>
          <a:lstStyle/>
          <a:p>
            <a:pPr lvl="0"/>
            <a:r>
              <a:rPr lang="sl-SI"/>
              <a:t>Uredite sloge besedila matrice</a:t>
            </a:r>
          </a:p>
          <a:p>
            <a:pPr lvl="1"/>
            <a:r>
              <a:rPr lang="sl-SI"/>
              <a:t>Druga raven</a:t>
            </a:r>
          </a:p>
          <a:p>
            <a:pPr lvl="2"/>
            <a:r>
              <a:rPr lang="sl-SI"/>
              <a:t>Tretja raven</a:t>
            </a:r>
          </a:p>
          <a:p>
            <a:pPr lvl="3"/>
            <a:r>
              <a:rPr lang="sl-SI"/>
              <a:t>Četrta raven</a:t>
            </a:r>
          </a:p>
          <a:p>
            <a:pPr lvl="4"/>
            <a:r>
              <a:rPr lang="sl-SI"/>
              <a:t>Peta raven</a:t>
            </a:r>
          </a:p>
        </p:txBody>
      </p:sp>
      <p:sp>
        <p:nvSpPr>
          <p:cNvPr id="4" name="Označba mesta datuma 3">
            <a:extLst>
              <a:ext uri="{FF2B5EF4-FFF2-40B4-BE49-F238E27FC236}">
                <a16:creationId xmlns:a16="http://schemas.microsoft.com/office/drawing/2014/main" id="{21899445-923F-41AA-892B-519D147F6573}"/>
              </a:ext>
            </a:extLst>
          </p:cNvPr>
          <p:cNvSpPr>
            <a:spLocks noGrp="1"/>
          </p:cNvSpPr>
          <p:nvPr>
            <p:ph type="dt" sz="half" idx="10"/>
          </p:nvPr>
        </p:nvSpPr>
        <p:spPr/>
        <p:txBody>
          <a:bodyPr/>
          <a:lstStyle/>
          <a:p>
            <a:fld id="{17799C93-BA01-4D84-BE00-E924EAF788E7}" type="datetimeFigureOut">
              <a:rPr lang="sl-SI" smtClean="0"/>
              <a:t>14. 01. 2018</a:t>
            </a:fld>
            <a:endParaRPr lang="sl-SI"/>
          </a:p>
        </p:txBody>
      </p:sp>
      <p:sp>
        <p:nvSpPr>
          <p:cNvPr id="5" name="Označba mesta noge 4">
            <a:extLst>
              <a:ext uri="{FF2B5EF4-FFF2-40B4-BE49-F238E27FC236}">
                <a16:creationId xmlns:a16="http://schemas.microsoft.com/office/drawing/2014/main" id="{2F7E1B4E-040C-4F6F-B7BF-47C3C6908338}"/>
              </a:ext>
            </a:extLst>
          </p:cNvPr>
          <p:cNvSpPr>
            <a:spLocks noGrp="1"/>
          </p:cNvSpPr>
          <p:nvPr>
            <p:ph type="ftr" sz="quarter" idx="11"/>
          </p:nvPr>
        </p:nvSpPr>
        <p:spPr/>
        <p:txBody>
          <a:bodyPr/>
          <a:lstStyle/>
          <a:p>
            <a:endParaRPr lang="sl-SI"/>
          </a:p>
        </p:txBody>
      </p:sp>
      <p:sp>
        <p:nvSpPr>
          <p:cNvPr id="6" name="Označba mesta številke diapozitiva 5">
            <a:extLst>
              <a:ext uri="{FF2B5EF4-FFF2-40B4-BE49-F238E27FC236}">
                <a16:creationId xmlns:a16="http://schemas.microsoft.com/office/drawing/2014/main" id="{9C989E5B-F4A0-4402-BE11-EEAB57EAD645}"/>
              </a:ext>
            </a:extLst>
          </p:cNvPr>
          <p:cNvSpPr>
            <a:spLocks noGrp="1"/>
          </p:cNvSpPr>
          <p:nvPr>
            <p:ph type="sldNum" sz="quarter" idx="12"/>
          </p:nvPr>
        </p:nvSpPr>
        <p:spPr/>
        <p:txBody>
          <a:bodyPr/>
          <a:lstStyle/>
          <a:p>
            <a:fld id="{4382661E-8BCF-41B2-AAA1-96F9C2E73080}" type="slidenum">
              <a:rPr lang="sl-SI" smtClean="0"/>
              <a:t>‹#›</a:t>
            </a:fld>
            <a:endParaRPr lang="sl-SI"/>
          </a:p>
        </p:txBody>
      </p:sp>
    </p:spTree>
    <p:extLst>
      <p:ext uri="{BB962C8B-B14F-4D97-AF65-F5344CB8AC3E}">
        <p14:creationId xmlns:p14="http://schemas.microsoft.com/office/powerpoint/2010/main" val="251784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Glava odseka">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7A106B22-F25B-4F61-B537-CBAAD89EE2A3}"/>
              </a:ext>
            </a:extLst>
          </p:cNvPr>
          <p:cNvSpPr>
            <a:spLocks noGrp="1"/>
          </p:cNvSpPr>
          <p:nvPr>
            <p:ph type="title"/>
          </p:nvPr>
        </p:nvSpPr>
        <p:spPr>
          <a:xfrm>
            <a:off x="831850" y="1709738"/>
            <a:ext cx="10515600" cy="2852737"/>
          </a:xfrm>
        </p:spPr>
        <p:txBody>
          <a:bodyPr anchor="b"/>
          <a:lstStyle>
            <a:lvl1pPr>
              <a:defRPr sz="6000"/>
            </a:lvl1pPr>
          </a:lstStyle>
          <a:p>
            <a:r>
              <a:rPr lang="sl-SI"/>
              <a:t>Kliknite, če želite urediti slog naslova matrice</a:t>
            </a:r>
          </a:p>
        </p:txBody>
      </p:sp>
      <p:sp>
        <p:nvSpPr>
          <p:cNvPr id="3" name="Označba mesta besedila 2">
            <a:extLst>
              <a:ext uri="{FF2B5EF4-FFF2-40B4-BE49-F238E27FC236}">
                <a16:creationId xmlns:a16="http://schemas.microsoft.com/office/drawing/2014/main" id="{7D42EC20-A5D3-46DE-963E-B355E5535C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sl-SI"/>
              <a:t>Uredite sloge besedila matrice</a:t>
            </a:r>
          </a:p>
        </p:txBody>
      </p:sp>
      <p:sp>
        <p:nvSpPr>
          <p:cNvPr id="4" name="Označba mesta datuma 3">
            <a:extLst>
              <a:ext uri="{FF2B5EF4-FFF2-40B4-BE49-F238E27FC236}">
                <a16:creationId xmlns:a16="http://schemas.microsoft.com/office/drawing/2014/main" id="{54C8C93E-2830-4CBD-A9FD-798C98253D6F}"/>
              </a:ext>
            </a:extLst>
          </p:cNvPr>
          <p:cNvSpPr>
            <a:spLocks noGrp="1"/>
          </p:cNvSpPr>
          <p:nvPr>
            <p:ph type="dt" sz="half" idx="10"/>
          </p:nvPr>
        </p:nvSpPr>
        <p:spPr/>
        <p:txBody>
          <a:bodyPr/>
          <a:lstStyle/>
          <a:p>
            <a:fld id="{17799C93-BA01-4D84-BE00-E924EAF788E7}" type="datetimeFigureOut">
              <a:rPr lang="sl-SI" smtClean="0"/>
              <a:t>14. 01. 2018</a:t>
            </a:fld>
            <a:endParaRPr lang="sl-SI"/>
          </a:p>
        </p:txBody>
      </p:sp>
      <p:sp>
        <p:nvSpPr>
          <p:cNvPr id="5" name="Označba mesta noge 4">
            <a:extLst>
              <a:ext uri="{FF2B5EF4-FFF2-40B4-BE49-F238E27FC236}">
                <a16:creationId xmlns:a16="http://schemas.microsoft.com/office/drawing/2014/main" id="{14367F77-5D59-4BA0-BEB7-57FC93E91CA6}"/>
              </a:ext>
            </a:extLst>
          </p:cNvPr>
          <p:cNvSpPr>
            <a:spLocks noGrp="1"/>
          </p:cNvSpPr>
          <p:nvPr>
            <p:ph type="ftr" sz="quarter" idx="11"/>
          </p:nvPr>
        </p:nvSpPr>
        <p:spPr/>
        <p:txBody>
          <a:bodyPr/>
          <a:lstStyle/>
          <a:p>
            <a:endParaRPr lang="sl-SI"/>
          </a:p>
        </p:txBody>
      </p:sp>
      <p:sp>
        <p:nvSpPr>
          <p:cNvPr id="6" name="Označba mesta številke diapozitiva 5">
            <a:extLst>
              <a:ext uri="{FF2B5EF4-FFF2-40B4-BE49-F238E27FC236}">
                <a16:creationId xmlns:a16="http://schemas.microsoft.com/office/drawing/2014/main" id="{58F79EDF-0174-41B2-B4CE-121233290BE1}"/>
              </a:ext>
            </a:extLst>
          </p:cNvPr>
          <p:cNvSpPr>
            <a:spLocks noGrp="1"/>
          </p:cNvSpPr>
          <p:nvPr>
            <p:ph type="sldNum" sz="quarter" idx="12"/>
          </p:nvPr>
        </p:nvSpPr>
        <p:spPr/>
        <p:txBody>
          <a:bodyPr/>
          <a:lstStyle/>
          <a:p>
            <a:fld id="{4382661E-8BCF-41B2-AAA1-96F9C2E73080}" type="slidenum">
              <a:rPr lang="sl-SI" smtClean="0"/>
              <a:t>‹#›</a:t>
            </a:fld>
            <a:endParaRPr lang="sl-SI"/>
          </a:p>
        </p:txBody>
      </p:sp>
    </p:spTree>
    <p:extLst>
      <p:ext uri="{BB962C8B-B14F-4D97-AF65-F5344CB8AC3E}">
        <p14:creationId xmlns:p14="http://schemas.microsoft.com/office/powerpoint/2010/main" val="30413438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ve vsebini">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5B0514FB-A360-49F5-A27A-559D4B2B222B}"/>
              </a:ext>
            </a:extLst>
          </p:cNvPr>
          <p:cNvSpPr>
            <a:spLocks noGrp="1"/>
          </p:cNvSpPr>
          <p:nvPr>
            <p:ph type="title"/>
          </p:nvPr>
        </p:nvSpPr>
        <p:spPr/>
        <p:txBody>
          <a:bodyPr/>
          <a:lstStyle/>
          <a:p>
            <a:r>
              <a:rPr lang="sl-SI"/>
              <a:t>Kliknite, če želite urediti slog naslova matrice</a:t>
            </a:r>
          </a:p>
        </p:txBody>
      </p:sp>
      <p:sp>
        <p:nvSpPr>
          <p:cNvPr id="3" name="Označba mesta vsebine 2">
            <a:extLst>
              <a:ext uri="{FF2B5EF4-FFF2-40B4-BE49-F238E27FC236}">
                <a16:creationId xmlns:a16="http://schemas.microsoft.com/office/drawing/2014/main" id="{0CD26599-CB6C-4F84-8394-510B584BF579}"/>
              </a:ext>
            </a:extLst>
          </p:cNvPr>
          <p:cNvSpPr>
            <a:spLocks noGrp="1"/>
          </p:cNvSpPr>
          <p:nvPr>
            <p:ph sz="half" idx="1"/>
          </p:nvPr>
        </p:nvSpPr>
        <p:spPr>
          <a:xfrm>
            <a:off x="838200" y="1825625"/>
            <a:ext cx="5181600" cy="4351338"/>
          </a:xfrm>
        </p:spPr>
        <p:txBody>
          <a:bodyPr/>
          <a:lstStyle/>
          <a:p>
            <a:pPr lvl="0"/>
            <a:r>
              <a:rPr lang="sl-SI"/>
              <a:t>Uredite sloge besedila matrice</a:t>
            </a:r>
          </a:p>
          <a:p>
            <a:pPr lvl="1"/>
            <a:r>
              <a:rPr lang="sl-SI"/>
              <a:t>Druga raven</a:t>
            </a:r>
          </a:p>
          <a:p>
            <a:pPr lvl="2"/>
            <a:r>
              <a:rPr lang="sl-SI"/>
              <a:t>Tretja raven</a:t>
            </a:r>
          </a:p>
          <a:p>
            <a:pPr lvl="3"/>
            <a:r>
              <a:rPr lang="sl-SI"/>
              <a:t>Četrta raven</a:t>
            </a:r>
          </a:p>
          <a:p>
            <a:pPr lvl="4"/>
            <a:r>
              <a:rPr lang="sl-SI"/>
              <a:t>Peta raven</a:t>
            </a:r>
          </a:p>
        </p:txBody>
      </p:sp>
      <p:sp>
        <p:nvSpPr>
          <p:cNvPr id="4" name="Označba mesta vsebine 3">
            <a:extLst>
              <a:ext uri="{FF2B5EF4-FFF2-40B4-BE49-F238E27FC236}">
                <a16:creationId xmlns:a16="http://schemas.microsoft.com/office/drawing/2014/main" id="{FED5F1F8-D34A-4B0A-9011-6E68802B243F}"/>
              </a:ext>
            </a:extLst>
          </p:cNvPr>
          <p:cNvSpPr>
            <a:spLocks noGrp="1"/>
          </p:cNvSpPr>
          <p:nvPr>
            <p:ph sz="half" idx="2"/>
          </p:nvPr>
        </p:nvSpPr>
        <p:spPr>
          <a:xfrm>
            <a:off x="6172200" y="1825625"/>
            <a:ext cx="5181600" cy="4351338"/>
          </a:xfrm>
        </p:spPr>
        <p:txBody>
          <a:bodyPr/>
          <a:lstStyle/>
          <a:p>
            <a:pPr lvl="0"/>
            <a:r>
              <a:rPr lang="sl-SI"/>
              <a:t>Uredite sloge besedila matrice</a:t>
            </a:r>
          </a:p>
          <a:p>
            <a:pPr lvl="1"/>
            <a:r>
              <a:rPr lang="sl-SI"/>
              <a:t>Druga raven</a:t>
            </a:r>
          </a:p>
          <a:p>
            <a:pPr lvl="2"/>
            <a:r>
              <a:rPr lang="sl-SI"/>
              <a:t>Tretja raven</a:t>
            </a:r>
          </a:p>
          <a:p>
            <a:pPr lvl="3"/>
            <a:r>
              <a:rPr lang="sl-SI"/>
              <a:t>Četrta raven</a:t>
            </a:r>
          </a:p>
          <a:p>
            <a:pPr lvl="4"/>
            <a:r>
              <a:rPr lang="sl-SI"/>
              <a:t>Peta raven</a:t>
            </a:r>
          </a:p>
        </p:txBody>
      </p:sp>
      <p:sp>
        <p:nvSpPr>
          <p:cNvPr id="5" name="Označba mesta datuma 4">
            <a:extLst>
              <a:ext uri="{FF2B5EF4-FFF2-40B4-BE49-F238E27FC236}">
                <a16:creationId xmlns:a16="http://schemas.microsoft.com/office/drawing/2014/main" id="{944BAFEA-6014-4F9C-8928-1950C1D2F3CE}"/>
              </a:ext>
            </a:extLst>
          </p:cNvPr>
          <p:cNvSpPr>
            <a:spLocks noGrp="1"/>
          </p:cNvSpPr>
          <p:nvPr>
            <p:ph type="dt" sz="half" idx="10"/>
          </p:nvPr>
        </p:nvSpPr>
        <p:spPr/>
        <p:txBody>
          <a:bodyPr/>
          <a:lstStyle/>
          <a:p>
            <a:fld id="{17799C93-BA01-4D84-BE00-E924EAF788E7}" type="datetimeFigureOut">
              <a:rPr lang="sl-SI" smtClean="0"/>
              <a:t>14. 01. 2018</a:t>
            </a:fld>
            <a:endParaRPr lang="sl-SI"/>
          </a:p>
        </p:txBody>
      </p:sp>
      <p:sp>
        <p:nvSpPr>
          <p:cNvPr id="6" name="Označba mesta noge 5">
            <a:extLst>
              <a:ext uri="{FF2B5EF4-FFF2-40B4-BE49-F238E27FC236}">
                <a16:creationId xmlns:a16="http://schemas.microsoft.com/office/drawing/2014/main" id="{E950FC88-51C7-4D80-A24B-5712A2A91EBF}"/>
              </a:ext>
            </a:extLst>
          </p:cNvPr>
          <p:cNvSpPr>
            <a:spLocks noGrp="1"/>
          </p:cNvSpPr>
          <p:nvPr>
            <p:ph type="ftr" sz="quarter" idx="11"/>
          </p:nvPr>
        </p:nvSpPr>
        <p:spPr/>
        <p:txBody>
          <a:bodyPr/>
          <a:lstStyle/>
          <a:p>
            <a:endParaRPr lang="sl-SI"/>
          </a:p>
        </p:txBody>
      </p:sp>
      <p:sp>
        <p:nvSpPr>
          <p:cNvPr id="7" name="Označba mesta številke diapozitiva 6">
            <a:extLst>
              <a:ext uri="{FF2B5EF4-FFF2-40B4-BE49-F238E27FC236}">
                <a16:creationId xmlns:a16="http://schemas.microsoft.com/office/drawing/2014/main" id="{871C1D49-F987-434A-911F-0D253DF59CF3}"/>
              </a:ext>
            </a:extLst>
          </p:cNvPr>
          <p:cNvSpPr>
            <a:spLocks noGrp="1"/>
          </p:cNvSpPr>
          <p:nvPr>
            <p:ph type="sldNum" sz="quarter" idx="12"/>
          </p:nvPr>
        </p:nvSpPr>
        <p:spPr/>
        <p:txBody>
          <a:bodyPr/>
          <a:lstStyle/>
          <a:p>
            <a:fld id="{4382661E-8BCF-41B2-AAA1-96F9C2E73080}" type="slidenum">
              <a:rPr lang="sl-SI" smtClean="0"/>
              <a:t>‹#›</a:t>
            </a:fld>
            <a:endParaRPr lang="sl-SI"/>
          </a:p>
        </p:txBody>
      </p:sp>
    </p:spTree>
    <p:extLst>
      <p:ext uri="{BB962C8B-B14F-4D97-AF65-F5344CB8AC3E}">
        <p14:creationId xmlns:p14="http://schemas.microsoft.com/office/powerpoint/2010/main" val="4721386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rimerjava">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FCFE57BE-CA62-44C4-81A6-E2CB3A230E44}"/>
              </a:ext>
            </a:extLst>
          </p:cNvPr>
          <p:cNvSpPr>
            <a:spLocks noGrp="1"/>
          </p:cNvSpPr>
          <p:nvPr>
            <p:ph type="title"/>
          </p:nvPr>
        </p:nvSpPr>
        <p:spPr>
          <a:xfrm>
            <a:off x="839788" y="365125"/>
            <a:ext cx="10515600" cy="1325563"/>
          </a:xfrm>
        </p:spPr>
        <p:txBody>
          <a:bodyPr/>
          <a:lstStyle/>
          <a:p>
            <a:r>
              <a:rPr lang="sl-SI"/>
              <a:t>Kliknite, če želite urediti slog naslova matrice</a:t>
            </a:r>
          </a:p>
        </p:txBody>
      </p:sp>
      <p:sp>
        <p:nvSpPr>
          <p:cNvPr id="3" name="Označba mesta besedila 2">
            <a:extLst>
              <a:ext uri="{FF2B5EF4-FFF2-40B4-BE49-F238E27FC236}">
                <a16:creationId xmlns:a16="http://schemas.microsoft.com/office/drawing/2014/main" id="{B76C4881-4429-48DD-BCF6-F82A157B7A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l-SI"/>
              <a:t>Uredite sloge besedila matrice</a:t>
            </a:r>
          </a:p>
        </p:txBody>
      </p:sp>
      <p:sp>
        <p:nvSpPr>
          <p:cNvPr id="4" name="Označba mesta vsebine 3">
            <a:extLst>
              <a:ext uri="{FF2B5EF4-FFF2-40B4-BE49-F238E27FC236}">
                <a16:creationId xmlns:a16="http://schemas.microsoft.com/office/drawing/2014/main" id="{158E3922-D716-4231-9526-203D3B453CC2}"/>
              </a:ext>
            </a:extLst>
          </p:cNvPr>
          <p:cNvSpPr>
            <a:spLocks noGrp="1"/>
          </p:cNvSpPr>
          <p:nvPr>
            <p:ph sz="half" idx="2"/>
          </p:nvPr>
        </p:nvSpPr>
        <p:spPr>
          <a:xfrm>
            <a:off x="839788" y="2505075"/>
            <a:ext cx="5157787" cy="3684588"/>
          </a:xfrm>
        </p:spPr>
        <p:txBody>
          <a:bodyPr/>
          <a:lstStyle/>
          <a:p>
            <a:pPr lvl="0"/>
            <a:r>
              <a:rPr lang="sl-SI"/>
              <a:t>Uredite sloge besedila matrice</a:t>
            </a:r>
          </a:p>
          <a:p>
            <a:pPr lvl="1"/>
            <a:r>
              <a:rPr lang="sl-SI"/>
              <a:t>Druga raven</a:t>
            </a:r>
          </a:p>
          <a:p>
            <a:pPr lvl="2"/>
            <a:r>
              <a:rPr lang="sl-SI"/>
              <a:t>Tretja raven</a:t>
            </a:r>
          </a:p>
          <a:p>
            <a:pPr lvl="3"/>
            <a:r>
              <a:rPr lang="sl-SI"/>
              <a:t>Četrta raven</a:t>
            </a:r>
          </a:p>
          <a:p>
            <a:pPr lvl="4"/>
            <a:r>
              <a:rPr lang="sl-SI"/>
              <a:t>Peta raven</a:t>
            </a:r>
          </a:p>
        </p:txBody>
      </p:sp>
      <p:sp>
        <p:nvSpPr>
          <p:cNvPr id="5" name="Označba mesta besedila 4">
            <a:extLst>
              <a:ext uri="{FF2B5EF4-FFF2-40B4-BE49-F238E27FC236}">
                <a16:creationId xmlns:a16="http://schemas.microsoft.com/office/drawing/2014/main" id="{B386755D-DBED-42AD-9D6A-3513335FD50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l-SI"/>
              <a:t>Uredite sloge besedila matrice</a:t>
            </a:r>
          </a:p>
        </p:txBody>
      </p:sp>
      <p:sp>
        <p:nvSpPr>
          <p:cNvPr id="6" name="Označba mesta vsebine 5">
            <a:extLst>
              <a:ext uri="{FF2B5EF4-FFF2-40B4-BE49-F238E27FC236}">
                <a16:creationId xmlns:a16="http://schemas.microsoft.com/office/drawing/2014/main" id="{F334D4B2-95A6-45DE-87F7-7692B8C1E368}"/>
              </a:ext>
            </a:extLst>
          </p:cNvPr>
          <p:cNvSpPr>
            <a:spLocks noGrp="1"/>
          </p:cNvSpPr>
          <p:nvPr>
            <p:ph sz="quarter" idx="4"/>
          </p:nvPr>
        </p:nvSpPr>
        <p:spPr>
          <a:xfrm>
            <a:off x="6172200" y="2505075"/>
            <a:ext cx="5183188" cy="3684588"/>
          </a:xfrm>
        </p:spPr>
        <p:txBody>
          <a:bodyPr/>
          <a:lstStyle/>
          <a:p>
            <a:pPr lvl="0"/>
            <a:r>
              <a:rPr lang="sl-SI"/>
              <a:t>Uredite sloge besedila matrice</a:t>
            </a:r>
          </a:p>
          <a:p>
            <a:pPr lvl="1"/>
            <a:r>
              <a:rPr lang="sl-SI"/>
              <a:t>Druga raven</a:t>
            </a:r>
          </a:p>
          <a:p>
            <a:pPr lvl="2"/>
            <a:r>
              <a:rPr lang="sl-SI"/>
              <a:t>Tretja raven</a:t>
            </a:r>
          </a:p>
          <a:p>
            <a:pPr lvl="3"/>
            <a:r>
              <a:rPr lang="sl-SI"/>
              <a:t>Četrta raven</a:t>
            </a:r>
          </a:p>
          <a:p>
            <a:pPr lvl="4"/>
            <a:r>
              <a:rPr lang="sl-SI"/>
              <a:t>Peta raven</a:t>
            </a:r>
          </a:p>
        </p:txBody>
      </p:sp>
      <p:sp>
        <p:nvSpPr>
          <p:cNvPr id="7" name="Označba mesta datuma 6">
            <a:extLst>
              <a:ext uri="{FF2B5EF4-FFF2-40B4-BE49-F238E27FC236}">
                <a16:creationId xmlns:a16="http://schemas.microsoft.com/office/drawing/2014/main" id="{21F12873-BA5F-4E68-8426-2E42CDA5A8C5}"/>
              </a:ext>
            </a:extLst>
          </p:cNvPr>
          <p:cNvSpPr>
            <a:spLocks noGrp="1"/>
          </p:cNvSpPr>
          <p:nvPr>
            <p:ph type="dt" sz="half" idx="10"/>
          </p:nvPr>
        </p:nvSpPr>
        <p:spPr/>
        <p:txBody>
          <a:bodyPr/>
          <a:lstStyle/>
          <a:p>
            <a:fld id="{17799C93-BA01-4D84-BE00-E924EAF788E7}" type="datetimeFigureOut">
              <a:rPr lang="sl-SI" smtClean="0"/>
              <a:t>14. 01. 2018</a:t>
            </a:fld>
            <a:endParaRPr lang="sl-SI"/>
          </a:p>
        </p:txBody>
      </p:sp>
      <p:sp>
        <p:nvSpPr>
          <p:cNvPr id="8" name="Označba mesta noge 7">
            <a:extLst>
              <a:ext uri="{FF2B5EF4-FFF2-40B4-BE49-F238E27FC236}">
                <a16:creationId xmlns:a16="http://schemas.microsoft.com/office/drawing/2014/main" id="{8A7C8C14-784D-4706-A5EF-6561E3E5F7B3}"/>
              </a:ext>
            </a:extLst>
          </p:cNvPr>
          <p:cNvSpPr>
            <a:spLocks noGrp="1"/>
          </p:cNvSpPr>
          <p:nvPr>
            <p:ph type="ftr" sz="quarter" idx="11"/>
          </p:nvPr>
        </p:nvSpPr>
        <p:spPr/>
        <p:txBody>
          <a:bodyPr/>
          <a:lstStyle/>
          <a:p>
            <a:endParaRPr lang="sl-SI"/>
          </a:p>
        </p:txBody>
      </p:sp>
      <p:sp>
        <p:nvSpPr>
          <p:cNvPr id="9" name="Označba mesta številke diapozitiva 8">
            <a:extLst>
              <a:ext uri="{FF2B5EF4-FFF2-40B4-BE49-F238E27FC236}">
                <a16:creationId xmlns:a16="http://schemas.microsoft.com/office/drawing/2014/main" id="{E0950F62-5824-4C31-9FE9-06CC465438DB}"/>
              </a:ext>
            </a:extLst>
          </p:cNvPr>
          <p:cNvSpPr>
            <a:spLocks noGrp="1"/>
          </p:cNvSpPr>
          <p:nvPr>
            <p:ph type="sldNum" sz="quarter" idx="12"/>
          </p:nvPr>
        </p:nvSpPr>
        <p:spPr/>
        <p:txBody>
          <a:bodyPr/>
          <a:lstStyle/>
          <a:p>
            <a:fld id="{4382661E-8BCF-41B2-AAA1-96F9C2E73080}" type="slidenum">
              <a:rPr lang="sl-SI" smtClean="0"/>
              <a:t>‹#›</a:t>
            </a:fld>
            <a:endParaRPr lang="sl-SI"/>
          </a:p>
        </p:txBody>
      </p:sp>
    </p:spTree>
    <p:extLst>
      <p:ext uri="{BB962C8B-B14F-4D97-AF65-F5344CB8AC3E}">
        <p14:creationId xmlns:p14="http://schemas.microsoft.com/office/powerpoint/2010/main" val="266801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amo naslov">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CDD74826-293C-41C0-BDFF-89F50429645E}"/>
              </a:ext>
            </a:extLst>
          </p:cNvPr>
          <p:cNvSpPr>
            <a:spLocks noGrp="1"/>
          </p:cNvSpPr>
          <p:nvPr>
            <p:ph type="title"/>
          </p:nvPr>
        </p:nvSpPr>
        <p:spPr/>
        <p:txBody>
          <a:bodyPr/>
          <a:lstStyle/>
          <a:p>
            <a:r>
              <a:rPr lang="sl-SI"/>
              <a:t>Kliknite, če želite urediti slog naslova matrice</a:t>
            </a:r>
          </a:p>
        </p:txBody>
      </p:sp>
      <p:sp>
        <p:nvSpPr>
          <p:cNvPr id="3" name="Označba mesta datuma 2">
            <a:extLst>
              <a:ext uri="{FF2B5EF4-FFF2-40B4-BE49-F238E27FC236}">
                <a16:creationId xmlns:a16="http://schemas.microsoft.com/office/drawing/2014/main" id="{E24EB373-3CCC-47FA-9C7A-707E9F07394B}"/>
              </a:ext>
            </a:extLst>
          </p:cNvPr>
          <p:cNvSpPr>
            <a:spLocks noGrp="1"/>
          </p:cNvSpPr>
          <p:nvPr>
            <p:ph type="dt" sz="half" idx="10"/>
          </p:nvPr>
        </p:nvSpPr>
        <p:spPr/>
        <p:txBody>
          <a:bodyPr/>
          <a:lstStyle/>
          <a:p>
            <a:fld id="{17799C93-BA01-4D84-BE00-E924EAF788E7}" type="datetimeFigureOut">
              <a:rPr lang="sl-SI" smtClean="0"/>
              <a:t>14. 01. 2018</a:t>
            </a:fld>
            <a:endParaRPr lang="sl-SI"/>
          </a:p>
        </p:txBody>
      </p:sp>
      <p:sp>
        <p:nvSpPr>
          <p:cNvPr id="4" name="Označba mesta noge 3">
            <a:extLst>
              <a:ext uri="{FF2B5EF4-FFF2-40B4-BE49-F238E27FC236}">
                <a16:creationId xmlns:a16="http://schemas.microsoft.com/office/drawing/2014/main" id="{174D6953-F0CA-4F9C-8373-81B72067921F}"/>
              </a:ext>
            </a:extLst>
          </p:cNvPr>
          <p:cNvSpPr>
            <a:spLocks noGrp="1"/>
          </p:cNvSpPr>
          <p:nvPr>
            <p:ph type="ftr" sz="quarter" idx="11"/>
          </p:nvPr>
        </p:nvSpPr>
        <p:spPr/>
        <p:txBody>
          <a:bodyPr/>
          <a:lstStyle/>
          <a:p>
            <a:endParaRPr lang="sl-SI"/>
          </a:p>
        </p:txBody>
      </p:sp>
      <p:sp>
        <p:nvSpPr>
          <p:cNvPr id="5" name="Označba mesta številke diapozitiva 4">
            <a:extLst>
              <a:ext uri="{FF2B5EF4-FFF2-40B4-BE49-F238E27FC236}">
                <a16:creationId xmlns:a16="http://schemas.microsoft.com/office/drawing/2014/main" id="{054EBC0D-230A-41F1-89D9-8BA8F0D2719B}"/>
              </a:ext>
            </a:extLst>
          </p:cNvPr>
          <p:cNvSpPr>
            <a:spLocks noGrp="1"/>
          </p:cNvSpPr>
          <p:nvPr>
            <p:ph type="sldNum" sz="quarter" idx="12"/>
          </p:nvPr>
        </p:nvSpPr>
        <p:spPr/>
        <p:txBody>
          <a:bodyPr/>
          <a:lstStyle/>
          <a:p>
            <a:fld id="{4382661E-8BCF-41B2-AAA1-96F9C2E73080}" type="slidenum">
              <a:rPr lang="sl-SI" smtClean="0"/>
              <a:t>‹#›</a:t>
            </a:fld>
            <a:endParaRPr lang="sl-SI"/>
          </a:p>
        </p:txBody>
      </p:sp>
    </p:spTree>
    <p:extLst>
      <p:ext uri="{BB962C8B-B14F-4D97-AF65-F5344CB8AC3E}">
        <p14:creationId xmlns:p14="http://schemas.microsoft.com/office/powerpoint/2010/main" val="36084185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razen">
    <p:spTree>
      <p:nvGrpSpPr>
        <p:cNvPr id="1" name=""/>
        <p:cNvGrpSpPr/>
        <p:nvPr/>
      </p:nvGrpSpPr>
      <p:grpSpPr>
        <a:xfrm>
          <a:off x="0" y="0"/>
          <a:ext cx="0" cy="0"/>
          <a:chOff x="0" y="0"/>
          <a:chExt cx="0" cy="0"/>
        </a:xfrm>
      </p:grpSpPr>
      <p:sp>
        <p:nvSpPr>
          <p:cNvPr id="2" name="Označba mesta datuma 1">
            <a:extLst>
              <a:ext uri="{FF2B5EF4-FFF2-40B4-BE49-F238E27FC236}">
                <a16:creationId xmlns:a16="http://schemas.microsoft.com/office/drawing/2014/main" id="{DA92B874-C808-4BD1-9BC4-A32BCCF62C0F}"/>
              </a:ext>
            </a:extLst>
          </p:cNvPr>
          <p:cNvSpPr>
            <a:spLocks noGrp="1"/>
          </p:cNvSpPr>
          <p:nvPr>
            <p:ph type="dt" sz="half" idx="10"/>
          </p:nvPr>
        </p:nvSpPr>
        <p:spPr/>
        <p:txBody>
          <a:bodyPr/>
          <a:lstStyle/>
          <a:p>
            <a:fld id="{17799C93-BA01-4D84-BE00-E924EAF788E7}" type="datetimeFigureOut">
              <a:rPr lang="sl-SI" smtClean="0"/>
              <a:t>14. 01. 2018</a:t>
            </a:fld>
            <a:endParaRPr lang="sl-SI"/>
          </a:p>
        </p:txBody>
      </p:sp>
      <p:sp>
        <p:nvSpPr>
          <p:cNvPr id="3" name="Označba mesta noge 2">
            <a:extLst>
              <a:ext uri="{FF2B5EF4-FFF2-40B4-BE49-F238E27FC236}">
                <a16:creationId xmlns:a16="http://schemas.microsoft.com/office/drawing/2014/main" id="{16D78147-1AAA-438E-8BCD-4C1840C0AC48}"/>
              </a:ext>
            </a:extLst>
          </p:cNvPr>
          <p:cNvSpPr>
            <a:spLocks noGrp="1"/>
          </p:cNvSpPr>
          <p:nvPr>
            <p:ph type="ftr" sz="quarter" idx="11"/>
          </p:nvPr>
        </p:nvSpPr>
        <p:spPr/>
        <p:txBody>
          <a:bodyPr/>
          <a:lstStyle/>
          <a:p>
            <a:endParaRPr lang="sl-SI"/>
          </a:p>
        </p:txBody>
      </p:sp>
      <p:sp>
        <p:nvSpPr>
          <p:cNvPr id="4" name="Označba mesta številke diapozitiva 3">
            <a:extLst>
              <a:ext uri="{FF2B5EF4-FFF2-40B4-BE49-F238E27FC236}">
                <a16:creationId xmlns:a16="http://schemas.microsoft.com/office/drawing/2014/main" id="{4D9A82D9-E661-4F71-8864-D148A29954D8}"/>
              </a:ext>
            </a:extLst>
          </p:cNvPr>
          <p:cNvSpPr>
            <a:spLocks noGrp="1"/>
          </p:cNvSpPr>
          <p:nvPr>
            <p:ph type="sldNum" sz="quarter" idx="12"/>
          </p:nvPr>
        </p:nvSpPr>
        <p:spPr/>
        <p:txBody>
          <a:bodyPr/>
          <a:lstStyle/>
          <a:p>
            <a:fld id="{4382661E-8BCF-41B2-AAA1-96F9C2E73080}" type="slidenum">
              <a:rPr lang="sl-SI" smtClean="0"/>
              <a:t>‹#›</a:t>
            </a:fld>
            <a:endParaRPr lang="sl-SI"/>
          </a:p>
        </p:txBody>
      </p:sp>
    </p:spTree>
    <p:extLst>
      <p:ext uri="{BB962C8B-B14F-4D97-AF65-F5344CB8AC3E}">
        <p14:creationId xmlns:p14="http://schemas.microsoft.com/office/powerpoint/2010/main" val="7509226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Vsebina z naslovom">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69A2A401-13DF-43AB-B0B9-70FCCEAA292C}"/>
              </a:ext>
            </a:extLst>
          </p:cNvPr>
          <p:cNvSpPr>
            <a:spLocks noGrp="1"/>
          </p:cNvSpPr>
          <p:nvPr>
            <p:ph type="title"/>
          </p:nvPr>
        </p:nvSpPr>
        <p:spPr>
          <a:xfrm>
            <a:off x="839788" y="457200"/>
            <a:ext cx="3932237" cy="1600200"/>
          </a:xfrm>
        </p:spPr>
        <p:txBody>
          <a:bodyPr anchor="b"/>
          <a:lstStyle>
            <a:lvl1pPr>
              <a:defRPr sz="3200"/>
            </a:lvl1pPr>
          </a:lstStyle>
          <a:p>
            <a:r>
              <a:rPr lang="sl-SI"/>
              <a:t>Kliknite, če želite urediti slog naslova matrice</a:t>
            </a:r>
          </a:p>
        </p:txBody>
      </p:sp>
      <p:sp>
        <p:nvSpPr>
          <p:cNvPr id="3" name="Označba mesta vsebine 2">
            <a:extLst>
              <a:ext uri="{FF2B5EF4-FFF2-40B4-BE49-F238E27FC236}">
                <a16:creationId xmlns:a16="http://schemas.microsoft.com/office/drawing/2014/main" id="{44F49B7F-F594-42C9-85F6-05CD8D304E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sl-SI"/>
              <a:t>Uredite sloge besedila matrice</a:t>
            </a:r>
          </a:p>
          <a:p>
            <a:pPr lvl="1"/>
            <a:r>
              <a:rPr lang="sl-SI"/>
              <a:t>Druga raven</a:t>
            </a:r>
          </a:p>
          <a:p>
            <a:pPr lvl="2"/>
            <a:r>
              <a:rPr lang="sl-SI"/>
              <a:t>Tretja raven</a:t>
            </a:r>
          </a:p>
          <a:p>
            <a:pPr lvl="3"/>
            <a:r>
              <a:rPr lang="sl-SI"/>
              <a:t>Četrta raven</a:t>
            </a:r>
          </a:p>
          <a:p>
            <a:pPr lvl="4"/>
            <a:r>
              <a:rPr lang="sl-SI"/>
              <a:t>Peta raven</a:t>
            </a:r>
          </a:p>
        </p:txBody>
      </p:sp>
      <p:sp>
        <p:nvSpPr>
          <p:cNvPr id="4" name="Označba mesta besedila 3">
            <a:extLst>
              <a:ext uri="{FF2B5EF4-FFF2-40B4-BE49-F238E27FC236}">
                <a16:creationId xmlns:a16="http://schemas.microsoft.com/office/drawing/2014/main" id="{70EA6191-4AD0-4DFD-B737-7BFA1CD2C5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l-SI"/>
              <a:t>Uredite sloge besedila matrice</a:t>
            </a:r>
          </a:p>
        </p:txBody>
      </p:sp>
      <p:sp>
        <p:nvSpPr>
          <p:cNvPr id="5" name="Označba mesta datuma 4">
            <a:extLst>
              <a:ext uri="{FF2B5EF4-FFF2-40B4-BE49-F238E27FC236}">
                <a16:creationId xmlns:a16="http://schemas.microsoft.com/office/drawing/2014/main" id="{73A7AE1C-91E8-4417-A625-61F487A12CAF}"/>
              </a:ext>
            </a:extLst>
          </p:cNvPr>
          <p:cNvSpPr>
            <a:spLocks noGrp="1"/>
          </p:cNvSpPr>
          <p:nvPr>
            <p:ph type="dt" sz="half" idx="10"/>
          </p:nvPr>
        </p:nvSpPr>
        <p:spPr/>
        <p:txBody>
          <a:bodyPr/>
          <a:lstStyle/>
          <a:p>
            <a:fld id="{17799C93-BA01-4D84-BE00-E924EAF788E7}" type="datetimeFigureOut">
              <a:rPr lang="sl-SI" smtClean="0"/>
              <a:t>14. 01. 2018</a:t>
            </a:fld>
            <a:endParaRPr lang="sl-SI"/>
          </a:p>
        </p:txBody>
      </p:sp>
      <p:sp>
        <p:nvSpPr>
          <p:cNvPr id="6" name="Označba mesta noge 5">
            <a:extLst>
              <a:ext uri="{FF2B5EF4-FFF2-40B4-BE49-F238E27FC236}">
                <a16:creationId xmlns:a16="http://schemas.microsoft.com/office/drawing/2014/main" id="{C1BE2329-032C-47B3-96AF-FAFD3857DB2E}"/>
              </a:ext>
            </a:extLst>
          </p:cNvPr>
          <p:cNvSpPr>
            <a:spLocks noGrp="1"/>
          </p:cNvSpPr>
          <p:nvPr>
            <p:ph type="ftr" sz="quarter" idx="11"/>
          </p:nvPr>
        </p:nvSpPr>
        <p:spPr/>
        <p:txBody>
          <a:bodyPr/>
          <a:lstStyle/>
          <a:p>
            <a:endParaRPr lang="sl-SI"/>
          </a:p>
        </p:txBody>
      </p:sp>
      <p:sp>
        <p:nvSpPr>
          <p:cNvPr id="7" name="Označba mesta številke diapozitiva 6">
            <a:extLst>
              <a:ext uri="{FF2B5EF4-FFF2-40B4-BE49-F238E27FC236}">
                <a16:creationId xmlns:a16="http://schemas.microsoft.com/office/drawing/2014/main" id="{C46BEC14-838A-4462-A60F-61BAD0CB66C4}"/>
              </a:ext>
            </a:extLst>
          </p:cNvPr>
          <p:cNvSpPr>
            <a:spLocks noGrp="1"/>
          </p:cNvSpPr>
          <p:nvPr>
            <p:ph type="sldNum" sz="quarter" idx="12"/>
          </p:nvPr>
        </p:nvSpPr>
        <p:spPr/>
        <p:txBody>
          <a:bodyPr/>
          <a:lstStyle/>
          <a:p>
            <a:fld id="{4382661E-8BCF-41B2-AAA1-96F9C2E73080}" type="slidenum">
              <a:rPr lang="sl-SI" smtClean="0"/>
              <a:t>‹#›</a:t>
            </a:fld>
            <a:endParaRPr lang="sl-SI"/>
          </a:p>
        </p:txBody>
      </p:sp>
    </p:spTree>
    <p:extLst>
      <p:ext uri="{BB962C8B-B14F-4D97-AF65-F5344CB8AC3E}">
        <p14:creationId xmlns:p14="http://schemas.microsoft.com/office/powerpoint/2010/main" val="3325818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Naslov in slika">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57C887D4-8798-4FD3-A633-CB9472CFF292}"/>
              </a:ext>
            </a:extLst>
          </p:cNvPr>
          <p:cNvSpPr>
            <a:spLocks noGrp="1"/>
          </p:cNvSpPr>
          <p:nvPr>
            <p:ph type="title"/>
          </p:nvPr>
        </p:nvSpPr>
        <p:spPr>
          <a:xfrm>
            <a:off x="839788" y="457200"/>
            <a:ext cx="3932237" cy="1600200"/>
          </a:xfrm>
        </p:spPr>
        <p:txBody>
          <a:bodyPr anchor="b"/>
          <a:lstStyle>
            <a:lvl1pPr>
              <a:defRPr sz="3200"/>
            </a:lvl1pPr>
          </a:lstStyle>
          <a:p>
            <a:r>
              <a:rPr lang="sl-SI"/>
              <a:t>Kliknite, če želite urediti slog naslova matrice</a:t>
            </a:r>
          </a:p>
        </p:txBody>
      </p:sp>
      <p:sp>
        <p:nvSpPr>
          <p:cNvPr id="3" name="Označba mesta slike 2">
            <a:extLst>
              <a:ext uri="{FF2B5EF4-FFF2-40B4-BE49-F238E27FC236}">
                <a16:creationId xmlns:a16="http://schemas.microsoft.com/office/drawing/2014/main" id="{D84700BF-F3FB-4557-9571-B7E27721C3A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sl-SI"/>
          </a:p>
        </p:txBody>
      </p:sp>
      <p:sp>
        <p:nvSpPr>
          <p:cNvPr id="4" name="Označba mesta besedila 3">
            <a:extLst>
              <a:ext uri="{FF2B5EF4-FFF2-40B4-BE49-F238E27FC236}">
                <a16:creationId xmlns:a16="http://schemas.microsoft.com/office/drawing/2014/main" id="{2E1047C7-2774-4396-9232-2D0C56E844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sl-SI"/>
              <a:t>Uredite sloge besedila matrice</a:t>
            </a:r>
          </a:p>
        </p:txBody>
      </p:sp>
      <p:sp>
        <p:nvSpPr>
          <p:cNvPr id="5" name="Označba mesta datuma 4">
            <a:extLst>
              <a:ext uri="{FF2B5EF4-FFF2-40B4-BE49-F238E27FC236}">
                <a16:creationId xmlns:a16="http://schemas.microsoft.com/office/drawing/2014/main" id="{2794336D-D873-4F4E-8DEA-19212516F83D}"/>
              </a:ext>
            </a:extLst>
          </p:cNvPr>
          <p:cNvSpPr>
            <a:spLocks noGrp="1"/>
          </p:cNvSpPr>
          <p:nvPr>
            <p:ph type="dt" sz="half" idx="10"/>
          </p:nvPr>
        </p:nvSpPr>
        <p:spPr/>
        <p:txBody>
          <a:bodyPr/>
          <a:lstStyle/>
          <a:p>
            <a:fld id="{17799C93-BA01-4D84-BE00-E924EAF788E7}" type="datetimeFigureOut">
              <a:rPr lang="sl-SI" smtClean="0"/>
              <a:t>14. 01. 2018</a:t>
            </a:fld>
            <a:endParaRPr lang="sl-SI"/>
          </a:p>
        </p:txBody>
      </p:sp>
      <p:sp>
        <p:nvSpPr>
          <p:cNvPr id="6" name="Označba mesta noge 5">
            <a:extLst>
              <a:ext uri="{FF2B5EF4-FFF2-40B4-BE49-F238E27FC236}">
                <a16:creationId xmlns:a16="http://schemas.microsoft.com/office/drawing/2014/main" id="{8AD08B52-E082-43AE-9BED-93AA63588FA4}"/>
              </a:ext>
            </a:extLst>
          </p:cNvPr>
          <p:cNvSpPr>
            <a:spLocks noGrp="1"/>
          </p:cNvSpPr>
          <p:nvPr>
            <p:ph type="ftr" sz="quarter" idx="11"/>
          </p:nvPr>
        </p:nvSpPr>
        <p:spPr/>
        <p:txBody>
          <a:bodyPr/>
          <a:lstStyle/>
          <a:p>
            <a:endParaRPr lang="sl-SI"/>
          </a:p>
        </p:txBody>
      </p:sp>
      <p:sp>
        <p:nvSpPr>
          <p:cNvPr id="7" name="Označba mesta številke diapozitiva 6">
            <a:extLst>
              <a:ext uri="{FF2B5EF4-FFF2-40B4-BE49-F238E27FC236}">
                <a16:creationId xmlns:a16="http://schemas.microsoft.com/office/drawing/2014/main" id="{A1150704-6E8F-4804-A28E-AB02C7A42EA7}"/>
              </a:ext>
            </a:extLst>
          </p:cNvPr>
          <p:cNvSpPr>
            <a:spLocks noGrp="1"/>
          </p:cNvSpPr>
          <p:nvPr>
            <p:ph type="sldNum" sz="quarter" idx="12"/>
          </p:nvPr>
        </p:nvSpPr>
        <p:spPr/>
        <p:txBody>
          <a:bodyPr/>
          <a:lstStyle/>
          <a:p>
            <a:fld id="{4382661E-8BCF-41B2-AAA1-96F9C2E73080}" type="slidenum">
              <a:rPr lang="sl-SI" smtClean="0"/>
              <a:t>‹#›</a:t>
            </a:fld>
            <a:endParaRPr lang="sl-SI"/>
          </a:p>
        </p:txBody>
      </p:sp>
    </p:spTree>
    <p:extLst>
      <p:ext uri="{BB962C8B-B14F-4D97-AF65-F5344CB8AC3E}">
        <p14:creationId xmlns:p14="http://schemas.microsoft.com/office/powerpoint/2010/main" val="31301483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Označba mesta naslova 1">
            <a:extLst>
              <a:ext uri="{FF2B5EF4-FFF2-40B4-BE49-F238E27FC236}">
                <a16:creationId xmlns:a16="http://schemas.microsoft.com/office/drawing/2014/main" id="{2B555ABA-FB6D-40E5-BEF2-1AACAECA46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sl-SI"/>
              <a:t>Kliknite, če želite urediti slog naslova matrice</a:t>
            </a:r>
          </a:p>
        </p:txBody>
      </p:sp>
      <p:sp>
        <p:nvSpPr>
          <p:cNvPr id="3" name="Označba mesta besedila 2">
            <a:extLst>
              <a:ext uri="{FF2B5EF4-FFF2-40B4-BE49-F238E27FC236}">
                <a16:creationId xmlns:a16="http://schemas.microsoft.com/office/drawing/2014/main" id="{40B9BA1E-ED67-40C8-95B2-F5968408AF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sl-SI"/>
              <a:t>Uredite sloge besedila matrice</a:t>
            </a:r>
          </a:p>
          <a:p>
            <a:pPr lvl="1"/>
            <a:r>
              <a:rPr lang="sl-SI"/>
              <a:t>Druga raven</a:t>
            </a:r>
          </a:p>
          <a:p>
            <a:pPr lvl="2"/>
            <a:r>
              <a:rPr lang="sl-SI"/>
              <a:t>Tretja raven</a:t>
            </a:r>
          </a:p>
          <a:p>
            <a:pPr lvl="3"/>
            <a:r>
              <a:rPr lang="sl-SI"/>
              <a:t>Četrta raven</a:t>
            </a:r>
          </a:p>
          <a:p>
            <a:pPr lvl="4"/>
            <a:r>
              <a:rPr lang="sl-SI"/>
              <a:t>Peta raven</a:t>
            </a:r>
          </a:p>
        </p:txBody>
      </p:sp>
      <p:sp>
        <p:nvSpPr>
          <p:cNvPr id="4" name="Označba mesta datuma 3">
            <a:extLst>
              <a:ext uri="{FF2B5EF4-FFF2-40B4-BE49-F238E27FC236}">
                <a16:creationId xmlns:a16="http://schemas.microsoft.com/office/drawing/2014/main" id="{ED492B60-9FE3-4557-BC75-C568592B2FF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799C93-BA01-4D84-BE00-E924EAF788E7}" type="datetimeFigureOut">
              <a:rPr lang="sl-SI" smtClean="0"/>
              <a:t>14. 01. 2018</a:t>
            </a:fld>
            <a:endParaRPr lang="sl-SI"/>
          </a:p>
        </p:txBody>
      </p:sp>
      <p:sp>
        <p:nvSpPr>
          <p:cNvPr id="5" name="Označba mesta noge 4">
            <a:extLst>
              <a:ext uri="{FF2B5EF4-FFF2-40B4-BE49-F238E27FC236}">
                <a16:creationId xmlns:a16="http://schemas.microsoft.com/office/drawing/2014/main" id="{7EAA50F3-17B4-462D-A01E-E36849629C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sl-SI"/>
          </a:p>
        </p:txBody>
      </p:sp>
      <p:sp>
        <p:nvSpPr>
          <p:cNvPr id="6" name="Označba mesta številke diapozitiva 5">
            <a:extLst>
              <a:ext uri="{FF2B5EF4-FFF2-40B4-BE49-F238E27FC236}">
                <a16:creationId xmlns:a16="http://schemas.microsoft.com/office/drawing/2014/main" id="{53769B80-7985-4C7A-A21B-8223B58622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82661E-8BCF-41B2-AAA1-96F9C2E73080}" type="slidenum">
              <a:rPr lang="sl-SI" smtClean="0"/>
              <a:t>‹#›</a:t>
            </a:fld>
            <a:endParaRPr lang="sl-SI"/>
          </a:p>
        </p:txBody>
      </p:sp>
    </p:spTree>
    <p:extLst>
      <p:ext uri="{BB962C8B-B14F-4D97-AF65-F5344CB8AC3E}">
        <p14:creationId xmlns:p14="http://schemas.microsoft.com/office/powerpoint/2010/main" val="4252666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l-S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hyperlink" Target="https://www.yelp.com/"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680222C6-3073-4266-90A9-5D5A52556DEE}"/>
              </a:ext>
            </a:extLst>
          </p:cNvPr>
          <p:cNvSpPr>
            <a:spLocks noGrp="1"/>
          </p:cNvSpPr>
          <p:nvPr>
            <p:ph type="ctrTitle"/>
          </p:nvPr>
        </p:nvSpPr>
        <p:spPr/>
        <p:txBody>
          <a:bodyPr>
            <a:normAutofit fontScale="90000"/>
          </a:bodyPr>
          <a:lstStyle/>
          <a:p>
            <a:r>
              <a:rPr lang="en-US" dirty="0" err="1"/>
              <a:t>Analiza</a:t>
            </a:r>
            <a:r>
              <a:rPr lang="en-US" dirty="0"/>
              <a:t> YELP </a:t>
            </a:r>
            <a:r>
              <a:rPr lang="en-US" dirty="0" err="1"/>
              <a:t>podatkovne</a:t>
            </a:r>
            <a:r>
              <a:rPr lang="en-US" dirty="0"/>
              <a:t> </a:t>
            </a:r>
            <a:r>
              <a:rPr lang="en-US" dirty="0" err="1"/>
              <a:t>baze</a:t>
            </a:r>
            <a:r>
              <a:rPr lang="en-US" dirty="0"/>
              <a:t> s </a:t>
            </a:r>
            <a:r>
              <a:rPr lang="en-US" dirty="0" err="1"/>
              <a:t>tehnologijo</a:t>
            </a:r>
            <a:r>
              <a:rPr lang="en-US" dirty="0"/>
              <a:t> Microsoft Analysis Services</a:t>
            </a:r>
            <a:endParaRPr lang="sl-SI" dirty="0"/>
          </a:p>
        </p:txBody>
      </p:sp>
      <p:sp>
        <p:nvSpPr>
          <p:cNvPr id="3" name="Podnaslov 2">
            <a:extLst>
              <a:ext uri="{FF2B5EF4-FFF2-40B4-BE49-F238E27FC236}">
                <a16:creationId xmlns:a16="http://schemas.microsoft.com/office/drawing/2014/main" id="{75B06B8C-75CE-4391-B18D-DDE7A5877E5A}"/>
              </a:ext>
            </a:extLst>
          </p:cNvPr>
          <p:cNvSpPr>
            <a:spLocks noGrp="1"/>
          </p:cNvSpPr>
          <p:nvPr>
            <p:ph type="subTitle" idx="1"/>
          </p:nvPr>
        </p:nvSpPr>
        <p:spPr/>
        <p:txBody>
          <a:bodyPr/>
          <a:lstStyle/>
          <a:p>
            <a:r>
              <a:rPr lang="en-US" dirty="0"/>
              <a:t>Primož Hrovat</a:t>
            </a:r>
          </a:p>
          <a:p>
            <a:r>
              <a:rPr lang="en-US" dirty="0"/>
              <a:t>Jakob </a:t>
            </a:r>
            <a:r>
              <a:rPr lang="en-US" dirty="0" err="1"/>
              <a:t>Gaberc</a:t>
            </a:r>
            <a:r>
              <a:rPr lang="en-US" dirty="0"/>
              <a:t> </a:t>
            </a:r>
            <a:r>
              <a:rPr lang="en-US" dirty="0" err="1"/>
              <a:t>Artenjak</a:t>
            </a:r>
            <a:endParaRPr lang="sl-SI" dirty="0"/>
          </a:p>
        </p:txBody>
      </p:sp>
    </p:spTree>
    <p:extLst>
      <p:ext uri="{BB962C8B-B14F-4D97-AF65-F5344CB8AC3E}">
        <p14:creationId xmlns:p14="http://schemas.microsoft.com/office/powerpoint/2010/main" val="2015830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B181E26-89C4-4A14-92DE-0F4C4B0E948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37">
            <a:extLst>
              <a:ext uri="{FF2B5EF4-FFF2-40B4-BE49-F238E27FC236}">
                <a16:creationId xmlns:a16="http://schemas.microsoft.com/office/drawing/2014/main" id="{13958066-7CBD-4B89-8F46-614C4F28BCF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1691641"/>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Slika 4">
            <a:extLst>
              <a:ext uri="{FF2B5EF4-FFF2-40B4-BE49-F238E27FC236}">
                <a16:creationId xmlns:a16="http://schemas.microsoft.com/office/drawing/2014/main" id="{56302A1D-E0B4-4314-A3F5-FE366B150BF8}"/>
              </a:ext>
            </a:extLst>
          </p:cNvPr>
          <p:cNvPicPr>
            <a:picLocks noChangeAspect="1"/>
          </p:cNvPicPr>
          <p:nvPr/>
        </p:nvPicPr>
        <p:blipFill rotWithShape="1">
          <a:blip r:embed="rId2"/>
          <a:srcRect t="8065" r="2" b="9654"/>
          <a:stretch/>
        </p:blipFill>
        <p:spPr>
          <a:xfrm>
            <a:off x="6587330" y="1690689"/>
            <a:ext cx="5604670" cy="2501837"/>
          </a:xfrm>
          <a:custGeom>
            <a:avLst/>
            <a:gdLst>
              <a:gd name="connsiteX0" fmla="*/ 1159248 w 5604670"/>
              <a:gd name="connsiteY0" fmla="*/ 0 h 2501837"/>
              <a:gd name="connsiteX1" fmla="*/ 5604670 w 5604670"/>
              <a:gd name="connsiteY1" fmla="*/ 0 h 2501837"/>
              <a:gd name="connsiteX2" fmla="*/ 5604670 w 5604670"/>
              <a:gd name="connsiteY2" fmla="*/ 2501837 h 2501837"/>
              <a:gd name="connsiteX3" fmla="*/ 0 w 5604670"/>
              <a:gd name="connsiteY3" fmla="*/ 2501837 h 2501837"/>
            </a:gdLst>
            <a:ahLst/>
            <a:cxnLst>
              <a:cxn ang="0">
                <a:pos x="connsiteX0" y="connsiteY0"/>
              </a:cxn>
              <a:cxn ang="0">
                <a:pos x="connsiteX1" y="connsiteY1"/>
              </a:cxn>
              <a:cxn ang="0">
                <a:pos x="connsiteX2" y="connsiteY2"/>
              </a:cxn>
              <a:cxn ang="0">
                <a:pos x="connsiteX3" y="connsiteY3"/>
              </a:cxn>
            </a:cxnLst>
            <a:rect l="l" t="t" r="r" b="b"/>
            <a:pathLst>
              <a:path w="5604670" h="2501837">
                <a:moveTo>
                  <a:pt x="1159248" y="0"/>
                </a:moveTo>
                <a:lnTo>
                  <a:pt x="5604670" y="0"/>
                </a:lnTo>
                <a:lnTo>
                  <a:pt x="5604670" y="2501837"/>
                </a:lnTo>
                <a:lnTo>
                  <a:pt x="0" y="2501837"/>
                </a:lnTo>
                <a:close/>
              </a:path>
            </a:pathLst>
          </a:custGeom>
        </p:spPr>
      </p:pic>
      <p:pic>
        <p:nvPicPr>
          <p:cNvPr id="4" name="Slika 3">
            <a:extLst>
              <a:ext uri="{FF2B5EF4-FFF2-40B4-BE49-F238E27FC236}">
                <a16:creationId xmlns:a16="http://schemas.microsoft.com/office/drawing/2014/main" id="{A86B97C4-A9F5-416D-9FDF-D802A9D41249}"/>
              </a:ext>
            </a:extLst>
          </p:cNvPr>
          <p:cNvPicPr>
            <a:picLocks noChangeAspect="1"/>
          </p:cNvPicPr>
          <p:nvPr/>
        </p:nvPicPr>
        <p:blipFill rotWithShape="1">
          <a:blip r:embed="rId3"/>
          <a:srcRect r="-2" b="37710"/>
          <a:stretch/>
        </p:blipFill>
        <p:spPr>
          <a:xfrm>
            <a:off x="4791075" y="4357117"/>
            <a:ext cx="7400925" cy="2500884"/>
          </a:xfrm>
          <a:custGeom>
            <a:avLst/>
            <a:gdLst>
              <a:gd name="connsiteX0" fmla="*/ 1717230 w 7400925"/>
              <a:gd name="connsiteY0" fmla="*/ 0 h 2500884"/>
              <a:gd name="connsiteX1" fmla="*/ 7400925 w 7400925"/>
              <a:gd name="connsiteY1" fmla="*/ 0 h 2500884"/>
              <a:gd name="connsiteX2" fmla="*/ 7400925 w 7400925"/>
              <a:gd name="connsiteY2" fmla="*/ 2500884 h 2500884"/>
              <a:gd name="connsiteX3" fmla="*/ 0 w 7400925"/>
              <a:gd name="connsiteY3" fmla="*/ 2500884 h 2500884"/>
              <a:gd name="connsiteX4" fmla="*/ 0 w 7400925"/>
              <a:gd name="connsiteY4" fmla="*/ 2500883 h 2500884"/>
              <a:gd name="connsiteX5" fmla="*/ 552186 w 7400925"/>
              <a:gd name="connsiteY5" fmla="*/ 2500883 h 2500884"/>
              <a:gd name="connsiteX6" fmla="*/ 558423 w 7400925"/>
              <a:gd name="connsiteY6" fmla="*/ 2500883 h 250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00925" h="2500884">
                <a:moveTo>
                  <a:pt x="1717230" y="0"/>
                </a:moveTo>
                <a:lnTo>
                  <a:pt x="7400925" y="0"/>
                </a:lnTo>
                <a:lnTo>
                  <a:pt x="7400925" y="2500884"/>
                </a:lnTo>
                <a:lnTo>
                  <a:pt x="0" y="2500884"/>
                </a:lnTo>
                <a:lnTo>
                  <a:pt x="0" y="2500883"/>
                </a:lnTo>
                <a:lnTo>
                  <a:pt x="552186" y="2500883"/>
                </a:lnTo>
                <a:lnTo>
                  <a:pt x="558423" y="2500883"/>
                </a:lnTo>
                <a:close/>
              </a:path>
            </a:pathLst>
          </a:custGeom>
        </p:spPr>
      </p:pic>
      <p:sp>
        <p:nvSpPr>
          <p:cNvPr id="2" name="Naslov 1">
            <a:extLst>
              <a:ext uri="{FF2B5EF4-FFF2-40B4-BE49-F238E27FC236}">
                <a16:creationId xmlns:a16="http://schemas.microsoft.com/office/drawing/2014/main" id="{82B6B424-0AC7-4ABC-A694-D8D0B969A47E}"/>
              </a:ext>
            </a:extLst>
          </p:cNvPr>
          <p:cNvSpPr>
            <a:spLocks noGrp="1"/>
          </p:cNvSpPr>
          <p:nvPr>
            <p:ph type="title"/>
          </p:nvPr>
        </p:nvSpPr>
        <p:spPr>
          <a:xfrm>
            <a:off x="838200" y="365125"/>
            <a:ext cx="10515600" cy="1325563"/>
          </a:xfrm>
        </p:spPr>
        <p:txBody>
          <a:bodyPr>
            <a:normAutofit/>
          </a:bodyPr>
          <a:lstStyle/>
          <a:p>
            <a:r>
              <a:rPr lang="en-US" dirty="0" err="1"/>
              <a:t>Uvod</a:t>
            </a:r>
            <a:endParaRPr lang="sl-SI" dirty="0"/>
          </a:p>
        </p:txBody>
      </p:sp>
      <p:sp>
        <p:nvSpPr>
          <p:cNvPr id="3" name="Označba mesta vsebine 2">
            <a:extLst>
              <a:ext uri="{FF2B5EF4-FFF2-40B4-BE49-F238E27FC236}">
                <a16:creationId xmlns:a16="http://schemas.microsoft.com/office/drawing/2014/main" id="{165942E9-BF8F-4ECA-AE05-05359841CBF3}"/>
              </a:ext>
            </a:extLst>
          </p:cNvPr>
          <p:cNvSpPr>
            <a:spLocks noGrp="1"/>
          </p:cNvSpPr>
          <p:nvPr>
            <p:ph idx="1"/>
          </p:nvPr>
        </p:nvSpPr>
        <p:spPr>
          <a:xfrm>
            <a:off x="838200" y="2015406"/>
            <a:ext cx="5097779" cy="4065986"/>
          </a:xfrm>
        </p:spPr>
        <p:txBody>
          <a:bodyPr anchor="t">
            <a:normAutofit/>
          </a:bodyPr>
          <a:lstStyle/>
          <a:p>
            <a:r>
              <a:rPr lang="en-US" sz="2000">
                <a:solidFill>
                  <a:schemeClr val="bg1"/>
                </a:solidFill>
              </a:rPr>
              <a:t>Prvotni cilj naloge je bila uporaba Microsoft Azure</a:t>
            </a:r>
          </a:p>
          <a:p>
            <a:pPr lvl="1"/>
            <a:r>
              <a:rPr lang="en-US" sz="2000">
                <a:solidFill>
                  <a:schemeClr val="bg1"/>
                </a:solidFill>
              </a:rPr>
              <a:t>Omejitev velikosti SQL baze 32MB</a:t>
            </a:r>
          </a:p>
          <a:p>
            <a:pPr lvl="1"/>
            <a:r>
              <a:rPr lang="en-US" sz="2000">
                <a:solidFill>
                  <a:schemeClr val="bg1"/>
                </a:solidFill>
              </a:rPr>
              <a:t>Skupna velikost dejanske baze okrog 7GB</a:t>
            </a:r>
          </a:p>
          <a:p>
            <a:pPr lvl="1"/>
            <a:r>
              <a:rPr lang="en-US" sz="2000">
                <a:solidFill>
                  <a:schemeClr val="bg1"/>
                </a:solidFill>
              </a:rPr>
              <a:t>Uporaba privatnega SQL Serverja, vendar…</a:t>
            </a:r>
          </a:p>
          <a:p>
            <a:r>
              <a:rPr lang="en-US" sz="2000">
                <a:solidFill>
                  <a:schemeClr val="bg1"/>
                </a:solidFill>
              </a:rPr>
              <a:t>YELP</a:t>
            </a:r>
          </a:p>
          <a:p>
            <a:pPr lvl="1"/>
            <a:r>
              <a:rPr lang="sl-SI" sz="2000">
                <a:solidFill>
                  <a:schemeClr val="bg1"/>
                </a:solidFill>
                <a:hlinkClick r:id="rId4"/>
              </a:rPr>
              <a:t>https://www.yelp.com/</a:t>
            </a:r>
            <a:endParaRPr lang="en-US" sz="2000">
              <a:solidFill>
                <a:schemeClr val="bg1"/>
              </a:solidFill>
            </a:endParaRPr>
          </a:p>
          <a:p>
            <a:pPr lvl="1"/>
            <a:r>
              <a:rPr lang="en-US" sz="2000">
                <a:solidFill>
                  <a:schemeClr val="bg1"/>
                </a:solidFill>
              </a:rPr>
              <a:t>Od leta 2004</a:t>
            </a:r>
          </a:p>
          <a:p>
            <a:pPr lvl="1"/>
            <a:r>
              <a:rPr lang="en-US" sz="2000">
                <a:solidFill>
                  <a:schemeClr val="bg1"/>
                </a:solidFill>
              </a:rPr>
              <a:t>Ocenjevanje poslovnih subjektov</a:t>
            </a:r>
          </a:p>
          <a:p>
            <a:pPr lvl="1"/>
            <a:r>
              <a:rPr lang="en-US" sz="2000">
                <a:solidFill>
                  <a:schemeClr val="bg1"/>
                </a:solidFill>
              </a:rPr>
              <a:t>“community driven”</a:t>
            </a:r>
            <a:endParaRPr lang="sl-SI" sz="2000">
              <a:solidFill>
                <a:schemeClr val="bg1"/>
              </a:solidFill>
            </a:endParaRPr>
          </a:p>
        </p:txBody>
      </p:sp>
    </p:spTree>
    <p:extLst>
      <p:ext uri="{BB962C8B-B14F-4D97-AF65-F5344CB8AC3E}">
        <p14:creationId xmlns:p14="http://schemas.microsoft.com/office/powerpoint/2010/main" val="2965966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B181E26-89C4-4A14-92DE-0F4C4B0E948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37">
            <a:extLst>
              <a:ext uri="{FF2B5EF4-FFF2-40B4-BE49-F238E27FC236}">
                <a16:creationId xmlns:a16="http://schemas.microsoft.com/office/drawing/2014/main" id="{13958066-7CBD-4B89-8F46-614C4F28BCF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1691641"/>
            <a:ext cx="7571262" cy="5166360"/>
          </a:xfrm>
          <a:custGeom>
            <a:avLst/>
            <a:gdLst>
              <a:gd name="connsiteX0" fmla="*/ 0 w 7571262"/>
              <a:gd name="connsiteY0" fmla="*/ 5166360 h 5166360"/>
              <a:gd name="connsiteX1" fmla="*/ 7571262 w 7571262"/>
              <a:gd name="connsiteY1" fmla="*/ 5166360 h 5166360"/>
              <a:gd name="connsiteX2" fmla="*/ 5177382 w 7571262"/>
              <a:gd name="connsiteY2" fmla="*/ 0 h 5166360"/>
              <a:gd name="connsiteX3" fmla="*/ 5171159 w 7571262"/>
              <a:gd name="connsiteY3" fmla="*/ 0 h 5166360"/>
              <a:gd name="connsiteX4" fmla="*/ 3981368 w 7571262"/>
              <a:gd name="connsiteY4" fmla="*/ 0 h 5166360"/>
              <a:gd name="connsiteX5" fmla="*/ 2331323 w 7571262"/>
              <a:gd name="connsiteY5" fmla="*/ 0 h 5166360"/>
              <a:gd name="connsiteX6" fmla="*/ 0 w 7571262"/>
              <a:gd name="connsiteY6" fmla="*/ 0 h 5166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71262" h="5166360">
                <a:moveTo>
                  <a:pt x="0" y="5166360"/>
                </a:moveTo>
                <a:lnTo>
                  <a:pt x="7571262" y="5166360"/>
                </a:lnTo>
                <a:lnTo>
                  <a:pt x="5177382" y="0"/>
                </a:lnTo>
                <a:lnTo>
                  <a:pt x="5171159" y="0"/>
                </a:lnTo>
                <a:lnTo>
                  <a:pt x="3981368" y="0"/>
                </a:lnTo>
                <a:lnTo>
                  <a:pt x="2331323" y="0"/>
                </a:lnTo>
                <a:lnTo>
                  <a:pt x="0"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Slika 4" descr="Slika, ki vsebuje besede posnetek zaslona, monitor, elektronika, računalnik&#10;&#10;Opis, ustvarjen z zelo visoko stopnjo zanesljivosti.">
            <a:extLst>
              <a:ext uri="{FF2B5EF4-FFF2-40B4-BE49-F238E27FC236}">
                <a16:creationId xmlns:a16="http://schemas.microsoft.com/office/drawing/2014/main" id="{AE0B62DC-C68A-45C9-A3BB-ED90CEB6126F}"/>
              </a:ext>
            </a:extLst>
          </p:cNvPr>
          <p:cNvPicPr>
            <a:picLocks noChangeAspect="1"/>
          </p:cNvPicPr>
          <p:nvPr/>
        </p:nvPicPr>
        <p:blipFill rotWithShape="1">
          <a:blip r:embed="rId3"/>
          <a:srcRect r="2" b="20645"/>
          <a:stretch/>
        </p:blipFill>
        <p:spPr>
          <a:xfrm>
            <a:off x="6587330" y="1690689"/>
            <a:ext cx="5604670" cy="2501837"/>
          </a:xfrm>
          <a:custGeom>
            <a:avLst/>
            <a:gdLst>
              <a:gd name="connsiteX0" fmla="*/ 1159248 w 5604670"/>
              <a:gd name="connsiteY0" fmla="*/ 0 h 2501837"/>
              <a:gd name="connsiteX1" fmla="*/ 5604670 w 5604670"/>
              <a:gd name="connsiteY1" fmla="*/ 0 h 2501837"/>
              <a:gd name="connsiteX2" fmla="*/ 5604670 w 5604670"/>
              <a:gd name="connsiteY2" fmla="*/ 2501837 h 2501837"/>
              <a:gd name="connsiteX3" fmla="*/ 0 w 5604670"/>
              <a:gd name="connsiteY3" fmla="*/ 2501837 h 2501837"/>
            </a:gdLst>
            <a:ahLst/>
            <a:cxnLst>
              <a:cxn ang="0">
                <a:pos x="connsiteX0" y="connsiteY0"/>
              </a:cxn>
              <a:cxn ang="0">
                <a:pos x="connsiteX1" y="connsiteY1"/>
              </a:cxn>
              <a:cxn ang="0">
                <a:pos x="connsiteX2" y="connsiteY2"/>
              </a:cxn>
              <a:cxn ang="0">
                <a:pos x="connsiteX3" y="connsiteY3"/>
              </a:cxn>
            </a:cxnLst>
            <a:rect l="l" t="t" r="r" b="b"/>
            <a:pathLst>
              <a:path w="5604670" h="2501837">
                <a:moveTo>
                  <a:pt x="1159248" y="0"/>
                </a:moveTo>
                <a:lnTo>
                  <a:pt x="5604670" y="0"/>
                </a:lnTo>
                <a:lnTo>
                  <a:pt x="5604670" y="2501837"/>
                </a:lnTo>
                <a:lnTo>
                  <a:pt x="0" y="2501837"/>
                </a:lnTo>
                <a:close/>
              </a:path>
            </a:pathLst>
          </a:custGeom>
        </p:spPr>
      </p:pic>
      <p:pic>
        <p:nvPicPr>
          <p:cNvPr id="4" name="Slika 3" descr="Slika, ki vsebuje besede posnetek zaslona&#10;&#10;Opis, ustvarjen z zelo visoko stopnjo zanesljivosti.">
            <a:extLst>
              <a:ext uri="{FF2B5EF4-FFF2-40B4-BE49-F238E27FC236}">
                <a16:creationId xmlns:a16="http://schemas.microsoft.com/office/drawing/2014/main" id="{32C3A6CB-E3CC-4F05-A462-629B62080D97}"/>
              </a:ext>
            </a:extLst>
          </p:cNvPr>
          <p:cNvPicPr>
            <a:picLocks noChangeAspect="1"/>
          </p:cNvPicPr>
          <p:nvPr/>
        </p:nvPicPr>
        <p:blipFill rotWithShape="1">
          <a:blip r:embed="rId4"/>
          <a:srcRect r="-2" b="37710"/>
          <a:stretch/>
        </p:blipFill>
        <p:spPr>
          <a:xfrm>
            <a:off x="4791075" y="4357117"/>
            <a:ext cx="7400925" cy="2500884"/>
          </a:xfrm>
          <a:custGeom>
            <a:avLst/>
            <a:gdLst>
              <a:gd name="connsiteX0" fmla="*/ 1717230 w 7400925"/>
              <a:gd name="connsiteY0" fmla="*/ 0 h 2500884"/>
              <a:gd name="connsiteX1" fmla="*/ 7400925 w 7400925"/>
              <a:gd name="connsiteY1" fmla="*/ 0 h 2500884"/>
              <a:gd name="connsiteX2" fmla="*/ 7400925 w 7400925"/>
              <a:gd name="connsiteY2" fmla="*/ 2500884 h 2500884"/>
              <a:gd name="connsiteX3" fmla="*/ 0 w 7400925"/>
              <a:gd name="connsiteY3" fmla="*/ 2500884 h 2500884"/>
              <a:gd name="connsiteX4" fmla="*/ 0 w 7400925"/>
              <a:gd name="connsiteY4" fmla="*/ 2500883 h 2500884"/>
              <a:gd name="connsiteX5" fmla="*/ 552186 w 7400925"/>
              <a:gd name="connsiteY5" fmla="*/ 2500883 h 2500884"/>
              <a:gd name="connsiteX6" fmla="*/ 558423 w 7400925"/>
              <a:gd name="connsiteY6" fmla="*/ 2500883 h 250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400925" h="2500884">
                <a:moveTo>
                  <a:pt x="1717230" y="0"/>
                </a:moveTo>
                <a:lnTo>
                  <a:pt x="7400925" y="0"/>
                </a:lnTo>
                <a:lnTo>
                  <a:pt x="7400925" y="2500884"/>
                </a:lnTo>
                <a:lnTo>
                  <a:pt x="0" y="2500884"/>
                </a:lnTo>
                <a:lnTo>
                  <a:pt x="0" y="2500883"/>
                </a:lnTo>
                <a:lnTo>
                  <a:pt x="552186" y="2500883"/>
                </a:lnTo>
                <a:lnTo>
                  <a:pt x="558423" y="2500883"/>
                </a:lnTo>
                <a:close/>
              </a:path>
            </a:pathLst>
          </a:custGeom>
        </p:spPr>
      </p:pic>
      <p:sp>
        <p:nvSpPr>
          <p:cNvPr id="2" name="Naslov 1">
            <a:extLst>
              <a:ext uri="{FF2B5EF4-FFF2-40B4-BE49-F238E27FC236}">
                <a16:creationId xmlns:a16="http://schemas.microsoft.com/office/drawing/2014/main" id="{40DA7AB7-7821-41F4-96D2-0B1DDF0B8E8A}"/>
              </a:ext>
            </a:extLst>
          </p:cNvPr>
          <p:cNvSpPr>
            <a:spLocks noGrp="1"/>
          </p:cNvSpPr>
          <p:nvPr>
            <p:ph type="title"/>
          </p:nvPr>
        </p:nvSpPr>
        <p:spPr>
          <a:xfrm>
            <a:off x="838200" y="365125"/>
            <a:ext cx="10515600" cy="1325563"/>
          </a:xfrm>
        </p:spPr>
        <p:txBody>
          <a:bodyPr>
            <a:normAutofit/>
          </a:bodyPr>
          <a:lstStyle/>
          <a:p>
            <a:r>
              <a:rPr lang="en-US" dirty="0" err="1"/>
              <a:t>Priprava</a:t>
            </a:r>
            <a:r>
              <a:rPr lang="en-US" dirty="0"/>
              <a:t> </a:t>
            </a:r>
            <a:r>
              <a:rPr lang="en-US" dirty="0" err="1"/>
              <a:t>podatkovne</a:t>
            </a:r>
            <a:r>
              <a:rPr lang="en-US" dirty="0"/>
              <a:t> </a:t>
            </a:r>
            <a:r>
              <a:rPr lang="en-US" dirty="0" err="1"/>
              <a:t>baze</a:t>
            </a:r>
            <a:endParaRPr lang="sl-SI" dirty="0"/>
          </a:p>
        </p:txBody>
      </p:sp>
      <p:sp>
        <p:nvSpPr>
          <p:cNvPr id="3" name="Označba mesta vsebine 2">
            <a:extLst>
              <a:ext uri="{FF2B5EF4-FFF2-40B4-BE49-F238E27FC236}">
                <a16:creationId xmlns:a16="http://schemas.microsoft.com/office/drawing/2014/main" id="{8919C417-D9EB-4DC3-89DF-E949267BFEF4}"/>
              </a:ext>
            </a:extLst>
          </p:cNvPr>
          <p:cNvSpPr>
            <a:spLocks noGrp="1"/>
          </p:cNvSpPr>
          <p:nvPr>
            <p:ph idx="1"/>
          </p:nvPr>
        </p:nvSpPr>
        <p:spPr>
          <a:xfrm>
            <a:off x="838200" y="2015406"/>
            <a:ext cx="5097779" cy="4065986"/>
          </a:xfrm>
        </p:spPr>
        <p:txBody>
          <a:bodyPr anchor="t">
            <a:normAutofit/>
          </a:bodyPr>
          <a:lstStyle/>
          <a:p>
            <a:r>
              <a:rPr lang="en-US" sz="1900">
                <a:solidFill>
                  <a:schemeClr val="bg1"/>
                </a:solidFill>
              </a:rPr>
              <a:t>Grški Okeanos (omrežje GÉANT)</a:t>
            </a:r>
          </a:p>
          <a:p>
            <a:pPr lvl="1"/>
            <a:r>
              <a:rPr lang="en-US" sz="1900">
                <a:solidFill>
                  <a:schemeClr val="bg1"/>
                </a:solidFill>
              </a:rPr>
              <a:t>Microsot Windows Server 2012</a:t>
            </a:r>
          </a:p>
          <a:p>
            <a:pPr lvl="1"/>
            <a:r>
              <a:rPr lang="en-US" sz="1900">
                <a:solidFill>
                  <a:schemeClr val="bg1"/>
                </a:solidFill>
              </a:rPr>
              <a:t>Namestitev Microsoft SQL Server 2017 z razširitvijo Analysis Services</a:t>
            </a:r>
          </a:p>
          <a:p>
            <a:pPr lvl="1"/>
            <a:r>
              <a:rPr lang="en-US" sz="1900">
                <a:solidFill>
                  <a:schemeClr val="bg1"/>
                </a:solidFill>
              </a:rPr>
              <a:t>Nepodprtost MS SQL</a:t>
            </a:r>
          </a:p>
          <a:p>
            <a:pPr lvl="2"/>
            <a:r>
              <a:rPr lang="en-US" sz="1900">
                <a:solidFill>
                  <a:schemeClr val="bg1"/>
                </a:solidFill>
              </a:rPr>
              <a:t>Uvoz v MYSQL</a:t>
            </a:r>
          </a:p>
          <a:p>
            <a:pPr lvl="2"/>
            <a:r>
              <a:rPr lang="en-US" sz="1900">
                <a:solidFill>
                  <a:schemeClr val="bg1"/>
                </a:solidFill>
              </a:rPr>
              <a:t>Uporaba migracijskega orodja za prenos podatkov iz MYSQL v MS SQL</a:t>
            </a:r>
          </a:p>
          <a:p>
            <a:pPr lvl="2"/>
            <a:r>
              <a:rPr lang="en-US" sz="1900">
                <a:solidFill>
                  <a:schemeClr val="bg1"/>
                </a:solidFill>
              </a:rPr>
              <a:t>Nizek odstotek uspešnih prenosov!</a:t>
            </a:r>
          </a:p>
          <a:p>
            <a:pPr lvl="1"/>
            <a:r>
              <a:rPr lang="en-US" sz="1900">
                <a:solidFill>
                  <a:schemeClr val="bg1"/>
                </a:solidFill>
              </a:rPr>
              <a:t>Priprava OLAP kocke</a:t>
            </a:r>
          </a:p>
          <a:p>
            <a:pPr lvl="2"/>
            <a:r>
              <a:rPr lang="en-US" sz="1900">
                <a:solidFill>
                  <a:schemeClr val="bg1"/>
                </a:solidFill>
              </a:rPr>
              <a:t>Problem pri ustvarjanju – dostop omogočen samo preko Windows AD!</a:t>
            </a:r>
          </a:p>
          <a:p>
            <a:pPr lvl="1"/>
            <a:endParaRPr lang="en-US" sz="1900">
              <a:solidFill>
                <a:schemeClr val="bg1"/>
              </a:solidFill>
            </a:endParaRPr>
          </a:p>
        </p:txBody>
      </p:sp>
    </p:spTree>
    <p:extLst>
      <p:ext uri="{BB962C8B-B14F-4D97-AF65-F5344CB8AC3E}">
        <p14:creationId xmlns:p14="http://schemas.microsoft.com/office/powerpoint/2010/main" val="38201645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9">
            <a:extLst>
              <a:ext uri="{FF2B5EF4-FFF2-40B4-BE49-F238E27FC236}">
                <a16:creationId xmlns:a16="http://schemas.microsoft.com/office/drawing/2014/main" id="{C5E6CFF1-2F42-4E10-9A97-F116F46F53F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Slika 4" descr="Slika, ki vsebuje besede posnetek zaslona, prenosnik, notranji, računalnik&#10;&#10;Opis, ustvarjen z zelo visoko stopnjo zanesljivosti.">
            <a:extLst>
              <a:ext uri="{FF2B5EF4-FFF2-40B4-BE49-F238E27FC236}">
                <a16:creationId xmlns:a16="http://schemas.microsoft.com/office/drawing/2014/main" id="{71A00F8C-FC8D-485B-B1C5-51C215FE4996}"/>
              </a:ext>
            </a:extLst>
          </p:cNvPr>
          <p:cNvPicPr>
            <a:picLocks noChangeAspect="1"/>
          </p:cNvPicPr>
          <p:nvPr/>
        </p:nvPicPr>
        <p:blipFill rotWithShape="1">
          <a:blip r:embed="rId2">
            <a:alphaModFix amt="35000"/>
            <a:extLst/>
          </a:blip>
          <a:srcRect r="4000"/>
          <a:stretch/>
        </p:blipFill>
        <p:spPr>
          <a:xfrm>
            <a:off x="20" y="1"/>
            <a:ext cx="12191980" cy="6857999"/>
          </a:xfrm>
          <a:prstGeom prst="rect">
            <a:avLst/>
          </a:prstGeom>
        </p:spPr>
      </p:pic>
      <p:cxnSp>
        <p:nvCxnSpPr>
          <p:cNvPr id="15" name="Straight Connector 11">
            <a:extLst>
              <a:ext uri="{FF2B5EF4-FFF2-40B4-BE49-F238E27FC236}">
                <a16:creationId xmlns:a16="http://schemas.microsoft.com/office/drawing/2014/main" id="{67182200-4859-4C8D-BCBB-55B245C28BA3}"/>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2" name="Naslov 1">
            <a:extLst>
              <a:ext uri="{FF2B5EF4-FFF2-40B4-BE49-F238E27FC236}">
                <a16:creationId xmlns:a16="http://schemas.microsoft.com/office/drawing/2014/main" id="{C8330DEA-F6AA-4BE1-BAEE-2127E3BFC7E7}"/>
              </a:ext>
            </a:extLst>
          </p:cNvPr>
          <p:cNvSpPr>
            <a:spLocks noGrp="1"/>
          </p:cNvSpPr>
          <p:nvPr>
            <p:ph type="title"/>
          </p:nvPr>
        </p:nvSpPr>
        <p:spPr>
          <a:xfrm>
            <a:off x="838201" y="1065862"/>
            <a:ext cx="3313164" cy="4726276"/>
          </a:xfrm>
        </p:spPr>
        <p:txBody>
          <a:bodyPr>
            <a:normAutofit/>
          </a:bodyPr>
          <a:lstStyle/>
          <a:p>
            <a:pPr algn="r"/>
            <a:r>
              <a:rPr lang="en-US" sz="4000">
                <a:solidFill>
                  <a:srgbClr val="FFFFFF"/>
                </a:solidFill>
              </a:rPr>
              <a:t>Priprava podatkovne baze - REŠITEV</a:t>
            </a:r>
            <a:endParaRPr lang="sl-SI" sz="4000">
              <a:solidFill>
                <a:srgbClr val="FFFFFF"/>
              </a:solidFill>
            </a:endParaRPr>
          </a:p>
        </p:txBody>
      </p:sp>
      <p:sp>
        <p:nvSpPr>
          <p:cNvPr id="3" name="Označba mesta vsebine 2">
            <a:extLst>
              <a:ext uri="{FF2B5EF4-FFF2-40B4-BE49-F238E27FC236}">
                <a16:creationId xmlns:a16="http://schemas.microsoft.com/office/drawing/2014/main" id="{6534DD24-6A7A-4C4B-8154-72C67660E709}"/>
              </a:ext>
            </a:extLst>
          </p:cNvPr>
          <p:cNvSpPr>
            <a:spLocks noGrp="1"/>
          </p:cNvSpPr>
          <p:nvPr>
            <p:ph idx="1"/>
          </p:nvPr>
        </p:nvSpPr>
        <p:spPr>
          <a:xfrm>
            <a:off x="5155379" y="1065862"/>
            <a:ext cx="5744685" cy="4726276"/>
          </a:xfrm>
        </p:spPr>
        <p:txBody>
          <a:bodyPr anchor="ctr">
            <a:normAutofit/>
          </a:bodyPr>
          <a:lstStyle/>
          <a:p>
            <a:r>
              <a:rPr lang="en-US" sz="2000">
                <a:solidFill>
                  <a:srgbClr val="FFFFFF"/>
                </a:solidFill>
              </a:rPr>
              <a:t>Lokalna namestitev MS SQL in Analysis Services</a:t>
            </a:r>
          </a:p>
          <a:p>
            <a:pPr lvl="1"/>
            <a:r>
              <a:rPr lang="en-US" sz="2000">
                <a:solidFill>
                  <a:srgbClr val="FFFFFF"/>
                </a:solidFill>
              </a:rPr>
              <a:t>Uporaba JSON oblike zapisa podatkov in “ročna” obdelava </a:t>
            </a:r>
            <a:endParaRPr lang="sl-SI" sz="2000">
              <a:solidFill>
                <a:srgbClr val="FFFFFF"/>
              </a:solidFill>
            </a:endParaRPr>
          </a:p>
        </p:txBody>
      </p:sp>
    </p:spTree>
    <p:extLst>
      <p:ext uri="{BB962C8B-B14F-4D97-AF65-F5344CB8AC3E}">
        <p14:creationId xmlns:p14="http://schemas.microsoft.com/office/powerpoint/2010/main" val="291238021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01386C31-C15F-4D26-B751-7A38C8301E9B}"/>
              </a:ext>
            </a:extLst>
          </p:cNvPr>
          <p:cNvSpPr>
            <a:spLocks noGrp="1"/>
          </p:cNvSpPr>
          <p:nvPr>
            <p:ph type="title"/>
          </p:nvPr>
        </p:nvSpPr>
        <p:spPr/>
        <p:txBody>
          <a:bodyPr/>
          <a:lstStyle/>
          <a:p>
            <a:r>
              <a:rPr lang="en-US" dirty="0"/>
              <a:t>SQL Server Data Tools (SSDT)</a:t>
            </a:r>
            <a:endParaRPr lang="sl-SI" dirty="0"/>
          </a:p>
        </p:txBody>
      </p:sp>
      <p:sp>
        <p:nvSpPr>
          <p:cNvPr id="3" name="Označba mesta vsebine 2">
            <a:extLst>
              <a:ext uri="{FF2B5EF4-FFF2-40B4-BE49-F238E27FC236}">
                <a16:creationId xmlns:a16="http://schemas.microsoft.com/office/drawing/2014/main" id="{6ACEDBC9-7DE1-474D-8BF1-2F7A75C21453}"/>
              </a:ext>
            </a:extLst>
          </p:cNvPr>
          <p:cNvSpPr>
            <a:spLocks noGrp="1"/>
          </p:cNvSpPr>
          <p:nvPr>
            <p:ph idx="1"/>
          </p:nvPr>
        </p:nvSpPr>
        <p:spPr/>
        <p:txBody>
          <a:bodyPr/>
          <a:lstStyle/>
          <a:p>
            <a:r>
              <a:rPr lang="en-US" dirty="0" err="1"/>
              <a:t>Gradnja</a:t>
            </a:r>
            <a:r>
              <a:rPr lang="en-US" dirty="0"/>
              <a:t> OLAP </a:t>
            </a:r>
            <a:r>
              <a:rPr lang="en-US" dirty="0" err="1"/>
              <a:t>kocke</a:t>
            </a:r>
            <a:r>
              <a:rPr lang="en-US" dirty="0"/>
              <a:t> z </a:t>
            </a:r>
            <a:r>
              <a:rPr lang="en-US" dirty="0" err="1"/>
              <a:t>grafičnimi</a:t>
            </a:r>
            <a:r>
              <a:rPr lang="en-US" dirty="0"/>
              <a:t> </a:t>
            </a:r>
            <a:r>
              <a:rPr lang="en-US" dirty="0" err="1"/>
              <a:t>gradniki</a:t>
            </a:r>
            <a:endParaRPr lang="en-US" dirty="0"/>
          </a:p>
          <a:p>
            <a:pPr lvl="1"/>
            <a:r>
              <a:rPr lang="en-US" dirty="0" err="1"/>
              <a:t>Definiranje</a:t>
            </a:r>
            <a:r>
              <a:rPr lang="en-US" dirty="0"/>
              <a:t> </a:t>
            </a:r>
            <a:r>
              <a:rPr lang="en-US" dirty="0" err="1"/>
              <a:t>dimenzij</a:t>
            </a:r>
            <a:r>
              <a:rPr lang="en-US" dirty="0"/>
              <a:t>, </a:t>
            </a:r>
            <a:r>
              <a:rPr lang="en-US" dirty="0" err="1"/>
              <a:t>mer</a:t>
            </a:r>
            <a:r>
              <a:rPr lang="en-US" dirty="0"/>
              <a:t>…</a:t>
            </a:r>
          </a:p>
        </p:txBody>
      </p:sp>
    </p:spTree>
    <p:extLst>
      <p:ext uri="{BB962C8B-B14F-4D97-AF65-F5344CB8AC3E}">
        <p14:creationId xmlns:p14="http://schemas.microsoft.com/office/powerpoint/2010/main" val="32845494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E767C89E-5BFA-413E-8E80-5730DFEBF16F}"/>
              </a:ext>
            </a:extLst>
          </p:cNvPr>
          <p:cNvSpPr>
            <a:spLocks noGrp="1"/>
          </p:cNvSpPr>
          <p:nvPr>
            <p:ph type="title"/>
          </p:nvPr>
        </p:nvSpPr>
        <p:spPr/>
        <p:txBody>
          <a:bodyPr/>
          <a:lstStyle/>
          <a:p>
            <a:r>
              <a:rPr lang="en-US" dirty="0" err="1"/>
              <a:t>Ocene</a:t>
            </a:r>
            <a:r>
              <a:rPr lang="en-US" dirty="0"/>
              <a:t> </a:t>
            </a:r>
            <a:r>
              <a:rPr lang="en-US" dirty="0" err="1"/>
              <a:t>poslovnih</a:t>
            </a:r>
            <a:r>
              <a:rPr lang="en-US" dirty="0"/>
              <a:t> </a:t>
            </a:r>
            <a:r>
              <a:rPr lang="en-US" dirty="0" err="1"/>
              <a:t>subjektov</a:t>
            </a:r>
            <a:endParaRPr lang="sl-SI" dirty="0"/>
          </a:p>
        </p:txBody>
      </p:sp>
      <p:sp>
        <p:nvSpPr>
          <p:cNvPr id="3" name="Označba mesta vsebine 2">
            <a:extLst>
              <a:ext uri="{FF2B5EF4-FFF2-40B4-BE49-F238E27FC236}">
                <a16:creationId xmlns:a16="http://schemas.microsoft.com/office/drawing/2014/main" id="{A96870C8-76B2-4247-B98D-3C2FAC1C6ADD}"/>
              </a:ext>
            </a:extLst>
          </p:cNvPr>
          <p:cNvSpPr>
            <a:spLocks noGrp="1"/>
          </p:cNvSpPr>
          <p:nvPr>
            <p:ph idx="1"/>
          </p:nvPr>
        </p:nvSpPr>
        <p:spPr/>
        <p:txBody>
          <a:bodyPr/>
          <a:lstStyle/>
          <a:p>
            <a:endParaRPr lang="sl-SI"/>
          </a:p>
        </p:txBody>
      </p:sp>
    </p:spTree>
    <p:extLst>
      <p:ext uri="{BB962C8B-B14F-4D97-AF65-F5344CB8AC3E}">
        <p14:creationId xmlns:p14="http://schemas.microsoft.com/office/powerpoint/2010/main" val="3139006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736E6B0D-BE28-4791-A32F-18406D314846}"/>
              </a:ext>
            </a:extLst>
          </p:cNvPr>
          <p:cNvSpPr>
            <a:spLocks noGrp="1"/>
          </p:cNvSpPr>
          <p:nvPr>
            <p:ph type="title"/>
          </p:nvPr>
        </p:nvSpPr>
        <p:spPr/>
        <p:txBody>
          <a:bodyPr/>
          <a:lstStyle/>
          <a:p>
            <a:r>
              <a:rPr lang="en-US" dirty="0" err="1"/>
              <a:t>Aktivnost</a:t>
            </a:r>
            <a:r>
              <a:rPr lang="en-US" dirty="0"/>
              <a:t> </a:t>
            </a:r>
            <a:r>
              <a:rPr lang="en-US" dirty="0" err="1"/>
              <a:t>uporabnikov</a:t>
            </a:r>
            <a:endParaRPr lang="sl-SI" dirty="0"/>
          </a:p>
        </p:txBody>
      </p:sp>
      <p:sp>
        <p:nvSpPr>
          <p:cNvPr id="3" name="Označba mesta vsebine 2">
            <a:extLst>
              <a:ext uri="{FF2B5EF4-FFF2-40B4-BE49-F238E27FC236}">
                <a16:creationId xmlns:a16="http://schemas.microsoft.com/office/drawing/2014/main" id="{EC6E9333-8BCE-4C4E-83D9-FC56B0E00BCC}"/>
              </a:ext>
            </a:extLst>
          </p:cNvPr>
          <p:cNvSpPr>
            <a:spLocks noGrp="1"/>
          </p:cNvSpPr>
          <p:nvPr>
            <p:ph idx="1"/>
          </p:nvPr>
        </p:nvSpPr>
        <p:spPr/>
        <p:txBody>
          <a:bodyPr/>
          <a:lstStyle/>
          <a:p>
            <a:endParaRPr lang="sl-SI"/>
          </a:p>
        </p:txBody>
      </p:sp>
    </p:spTree>
    <p:extLst>
      <p:ext uri="{BB962C8B-B14F-4D97-AF65-F5344CB8AC3E}">
        <p14:creationId xmlns:p14="http://schemas.microsoft.com/office/powerpoint/2010/main" val="1964064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slov 1">
            <a:extLst>
              <a:ext uri="{FF2B5EF4-FFF2-40B4-BE49-F238E27FC236}">
                <a16:creationId xmlns:a16="http://schemas.microsoft.com/office/drawing/2014/main" id="{6DCF488B-6B78-4A71-9EF1-CCEADF63B582}"/>
              </a:ext>
            </a:extLst>
          </p:cNvPr>
          <p:cNvSpPr>
            <a:spLocks noGrp="1"/>
          </p:cNvSpPr>
          <p:nvPr>
            <p:ph type="title"/>
          </p:nvPr>
        </p:nvSpPr>
        <p:spPr/>
        <p:txBody>
          <a:bodyPr/>
          <a:lstStyle/>
          <a:p>
            <a:r>
              <a:rPr lang="en-US" dirty="0" err="1"/>
              <a:t>Zaključek</a:t>
            </a:r>
            <a:endParaRPr lang="sl-SI" dirty="0"/>
          </a:p>
        </p:txBody>
      </p:sp>
      <p:sp>
        <p:nvSpPr>
          <p:cNvPr id="3" name="Označba mesta vsebine 2">
            <a:extLst>
              <a:ext uri="{FF2B5EF4-FFF2-40B4-BE49-F238E27FC236}">
                <a16:creationId xmlns:a16="http://schemas.microsoft.com/office/drawing/2014/main" id="{95C1EED5-F59D-49E8-AE07-1A9F568A9AD2}"/>
              </a:ext>
            </a:extLst>
          </p:cNvPr>
          <p:cNvSpPr>
            <a:spLocks noGrp="1"/>
          </p:cNvSpPr>
          <p:nvPr>
            <p:ph idx="1"/>
          </p:nvPr>
        </p:nvSpPr>
        <p:spPr/>
        <p:txBody>
          <a:bodyPr/>
          <a:lstStyle/>
          <a:p>
            <a:r>
              <a:rPr lang="en-US" dirty="0" err="1"/>
              <a:t>Nove</a:t>
            </a:r>
            <a:r>
              <a:rPr lang="en-US" dirty="0"/>
              <a:t> </a:t>
            </a:r>
            <a:r>
              <a:rPr lang="en-US" dirty="0" err="1"/>
              <a:t>izkušnje</a:t>
            </a:r>
            <a:endParaRPr lang="en-US" dirty="0"/>
          </a:p>
          <a:p>
            <a:pPr lvl="1"/>
            <a:r>
              <a:rPr lang="en-US" dirty="0" err="1"/>
              <a:t>Uporaba</a:t>
            </a:r>
            <a:r>
              <a:rPr lang="en-US" dirty="0"/>
              <a:t> MS SQL</a:t>
            </a:r>
          </a:p>
          <a:p>
            <a:pPr lvl="1"/>
            <a:r>
              <a:rPr lang="en-US" dirty="0"/>
              <a:t>Analysis Services</a:t>
            </a:r>
          </a:p>
          <a:p>
            <a:pPr lvl="1"/>
            <a:r>
              <a:rPr lang="en-US" dirty="0" err="1"/>
              <a:t>Problemi</a:t>
            </a:r>
            <a:r>
              <a:rPr lang="en-US" dirty="0"/>
              <a:t> s </a:t>
            </a:r>
            <a:r>
              <a:rPr lang="en-US" dirty="0" err="1"/>
              <a:t>kompatibilnostjo</a:t>
            </a:r>
            <a:r>
              <a:rPr lang="en-US" dirty="0"/>
              <a:t> </a:t>
            </a:r>
            <a:r>
              <a:rPr lang="en-US" dirty="0" err="1"/>
              <a:t>različnih</a:t>
            </a:r>
            <a:r>
              <a:rPr lang="en-US" dirty="0"/>
              <a:t> SQL </a:t>
            </a:r>
            <a:r>
              <a:rPr lang="en-US" dirty="0" err="1"/>
              <a:t>baz</a:t>
            </a:r>
            <a:endParaRPr lang="en-US" dirty="0"/>
          </a:p>
          <a:p>
            <a:r>
              <a:rPr lang="en-US" dirty="0" err="1"/>
              <a:t>Izvedba</a:t>
            </a:r>
            <a:r>
              <a:rPr lang="en-US" dirty="0"/>
              <a:t> </a:t>
            </a:r>
            <a:r>
              <a:rPr lang="en-US" dirty="0" err="1"/>
              <a:t>poizvedb</a:t>
            </a:r>
            <a:r>
              <a:rPr lang="en-US" dirty="0"/>
              <a:t> </a:t>
            </a:r>
            <a:r>
              <a:rPr lang="en-US" dirty="0" err="1"/>
              <a:t>nad</a:t>
            </a:r>
            <a:r>
              <a:rPr lang="en-US" dirty="0"/>
              <a:t> </a:t>
            </a:r>
            <a:r>
              <a:rPr lang="en-US" dirty="0" err="1"/>
              <a:t>večjo</a:t>
            </a:r>
            <a:r>
              <a:rPr lang="en-US" dirty="0"/>
              <a:t> </a:t>
            </a:r>
            <a:r>
              <a:rPr lang="en-US" dirty="0" err="1"/>
              <a:t>količino</a:t>
            </a:r>
            <a:r>
              <a:rPr lang="en-US" dirty="0"/>
              <a:t> </a:t>
            </a:r>
            <a:r>
              <a:rPr lang="en-US" dirty="0" err="1"/>
              <a:t>podatkov</a:t>
            </a:r>
            <a:r>
              <a:rPr lang="en-US" dirty="0"/>
              <a:t>	</a:t>
            </a:r>
            <a:endParaRPr lang="sl-SI" dirty="0"/>
          </a:p>
        </p:txBody>
      </p:sp>
    </p:spTree>
    <p:extLst>
      <p:ext uri="{BB962C8B-B14F-4D97-AF65-F5344CB8AC3E}">
        <p14:creationId xmlns:p14="http://schemas.microsoft.com/office/powerpoint/2010/main" val="1288471328"/>
      </p:ext>
    </p:extLst>
  </p:cSld>
  <p:clrMapOvr>
    <a:masterClrMapping/>
  </p:clrMapOvr>
</p:sld>
</file>

<file path=ppt/theme/theme1.xml><?xml version="1.0" encoding="utf-8"?>
<a:theme xmlns:a="http://schemas.openxmlformats.org/drawingml/2006/main" name="Officeova tema">
  <a:themeElements>
    <a:clrScheme name="Pisarna">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isarna">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isarn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ova tema">
  <a:themeElements>
    <a:clrScheme name="Pisarna">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isarna">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isarn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TotalTime>
  <Words>433</Words>
  <Application>Microsoft Office PowerPoint</Application>
  <PresentationFormat>Širokozaslonsko</PresentationFormat>
  <Paragraphs>49</Paragraphs>
  <Slides>8</Slides>
  <Notes>1</Notes>
  <HiddenSlides>0</HiddenSlides>
  <MMClips>0</MMClips>
  <ScaleCrop>false</ScaleCrop>
  <HeadingPairs>
    <vt:vector size="6" baseType="variant">
      <vt:variant>
        <vt:lpstr>Uporabljene pisave</vt:lpstr>
      </vt:variant>
      <vt:variant>
        <vt:i4>3</vt:i4>
      </vt:variant>
      <vt:variant>
        <vt:lpstr>Tema</vt:lpstr>
      </vt:variant>
      <vt:variant>
        <vt:i4>1</vt:i4>
      </vt:variant>
      <vt:variant>
        <vt:lpstr>Naslovi diapozitivov</vt:lpstr>
      </vt:variant>
      <vt:variant>
        <vt:i4>8</vt:i4>
      </vt:variant>
    </vt:vector>
  </HeadingPairs>
  <TitlesOfParts>
    <vt:vector size="12" baseType="lpstr">
      <vt:lpstr>Arial</vt:lpstr>
      <vt:lpstr>Calibri</vt:lpstr>
      <vt:lpstr>Calibri Light</vt:lpstr>
      <vt:lpstr>Officeova tema</vt:lpstr>
      <vt:lpstr>Analiza YELP podatkovne baze s tehnologijo Microsoft Analysis Services</vt:lpstr>
      <vt:lpstr>Uvod</vt:lpstr>
      <vt:lpstr>Priprava podatkovne baze</vt:lpstr>
      <vt:lpstr>Priprava podatkovne baze - REŠITEV</vt:lpstr>
      <vt:lpstr>SQL Server Data Tools (SSDT)</vt:lpstr>
      <vt:lpstr>Ocene poslovnih subjektov</vt:lpstr>
      <vt:lpstr>Aktivnost uporabnikov</vt:lpstr>
      <vt:lpstr>Zaključek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Analiza YELP podatkovne baze s tehnologijo Microsoft Analysis Services</dc:title>
  <dc:creator>Primož Hrovat</dc:creator>
  <cp:lastModifiedBy>Primož Hrovat</cp:lastModifiedBy>
  <cp:revision>18</cp:revision>
  <dcterms:created xsi:type="dcterms:W3CDTF">2018-01-14T15:49:28Z</dcterms:created>
  <dcterms:modified xsi:type="dcterms:W3CDTF">2018-01-14T16:31:51Z</dcterms:modified>
</cp:coreProperties>
</file>

<file path=docProps/thumbnail.jpeg>
</file>